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623" r:id="rId2"/>
    <p:sldId id="555" r:id="rId3"/>
    <p:sldId id="525" r:id="rId4"/>
  </p:sldIdLst>
  <p:sldSz cx="9144000" cy="6858000" type="screen4x3"/>
  <p:notesSz cx="9144000" cy="6858000"/>
  <p:custDataLst>
    <p:tags r:id="rId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200" userDrawn="1">
          <p15:clr>
            <a:srgbClr val="A4A3A4"/>
          </p15:clr>
        </p15:guide>
        <p15:guide id="2" pos="1536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00000"/>
    <a:srgbClr val="CB1400"/>
    <a:srgbClr val="D72700"/>
    <a:srgbClr val="4D657C"/>
    <a:srgbClr val="5F791C"/>
    <a:srgbClr val="4D681C"/>
    <a:srgbClr val="110B25"/>
    <a:srgbClr val="160F32"/>
    <a:srgbClr val="CB271D"/>
    <a:srgbClr val="1B1B1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8" autoAdjust="0"/>
    <p:restoredTop sz="82867" autoAdjust="0"/>
  </p:normalViewPr>
  <p:slideViewPr>
    <p:cSldViewPr snapToGrid="0">
      <p:cViewPr varScale="1">
        <p:scale>
          <a:sx n="90" d="100"/>
          <a:sy n="90" d="100"/>
        </p:scale>
        <p:origin x="-2208" y="-114"/>
      </p:cViewPr>
      <p:guideLst>
        <p:guide orient="horz" pos="1200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9124"/>
    </p:cViewPr>
  </p:sorterViewPr>
  <p:notesViewPr>
    <p:cSldViewPr snapToGrid="0">
      <p:cViewPr varScale="1">
        <p:scale>
          <a:sx n="118" d="100"/>
          <a:sy n="118" d="100"/>
        </p:scale>
        <p:origin x="-2322" y="-96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B59EBBB-6AB9-4F85-A766-4D864EF7BC2B}" type="datetimeFigureOut">
              <a:rPr lang="en-US"/>
              <a:pPr>
                <a:defRPr/>
              </a:pPr>
              <a:t>4/27/2015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7BD0B3B-D4A3-4027-8A58-31A78EAA81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1368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2D94962-A663-4DFD-88B8-D66997D75439}" type="datetimeFigureOut">
              <a:rPr lang="en-US"/>
              <a:pPr>
                <a:defRPr/>
              </a:pPr>
              <a:t>4/27/2015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43238" y="457200"/>
            <a:ext cx="3057525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42951" y="2857500"/>
            <a:ext cx="7658100" cy="3486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F64E002-58A2-476B-A85F-B2760A0B5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46173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/>
              <a:t>Hello, I am Roger Wallman,</a:t>
            </a:r>
            <a:r>
              <a:rPr lang="en-US" altLang="en-US" baseline="0" dirty="0" smtClean="0"/>
              <a:t> the product marketing lead for Avaya </a:t>
            </a:r>
            <a:r>
              <a:rPr lang="en-US" altLang="en-US" baseline="0" dirty="0" err="1" smtClean="0"/>
              <a:t>Scopia</a:t>
            </a:r>
            <a:r>
              <a:rPr lang="en-US" altLang="en-US" baseline="0" dirty="0" smtClean="0"/>
              <a:t> solutions.  Today I am pleased to discuss Avaya’s </a:t>
            </a:r>
            <a:r>
              <a:rPr lang="en-US" altLang="en-US" baseline="0" dirty="0" err="1" smtClean="0"/>
              <a:t>Scopia</a:t>
            </a:r>
            <a:r>
              <a:rPr lang="en-US" altLang="en-US" baseline="0" dirty="0" smtClean="0"/>
              <a:t> V8.3 Feature Pack 2 Release including two new video conferencing endpoints along with some great new </a:t>
            </a:r>
            <a:r>
              <a:rPr lang="en-US" altLang="en-US" baseline="0" dirty="0" err="1" smtClean="0"/>
              <a:t>new</a:t>
            </a:r>
            <a:r>
              <a:rPr lang="en-US" altLang="en-US" baseline="0" dirty="0" smtClean="0"/>
              <a:t> functionality for the </a:t>
            </a:r>
            <a:r>
              <a:rPr lang="en-US" altLang="en-US" baseline="0" dirty="0" err="1" smtClean="0"/>
              <a:t>Scopia</a:t>
            </a:r>
            <a:r>
              <a:rPr lang="en-US" altLang="en-US" baseline="0" dirty="0" smtClean="0"/>
              <a:t> platform.  M</a:t>
            </a:r>
            <a:r>
              <a:rPr lang="en-US" altLang="en-US" dirty="0" smtClean="0"/>
              <a:t>y email rwallman@avaya.com</a:t>
            </a:r>
            <a:r>
              <a:rPr lang="en-US" altLang="en-US" baseline="0" dirty="0" smtClean="0"/>
              <a:t> is noted here in case </a:t>
            </a:r>
            <a:r>
              <a:rPr lang="en-US" altLang="en-US" dirty="0" smtClean="0"/>
              <a:t>you have any questions</a:t>
            </a:r>
            <a:r>
              <a:rPr lang="en-US" altLang="en-US" baseline="0" dirty="0" smtClean="0"/>
              <a:t> that I don’t get to in this presentation.  Please feel free to contact either myself, or the product managers Roberto Fogliardi or Ofer Sova </a:t>
            </a:r>
            <a:r>
              <a:rPr lang="en-US" altLang="en-US" baseline="0" smtClean="0"/>
              <a:t>with any questions </a:t>
            </a:r>
            <a:r>
              <a:rPr lang="en-US" altLang="en-US" baseline="0" dirty="0" smtClean="0"/>
              <a:t>you may have at the conclusion of the presentation.</a:t>
            </a:r>
            <a:endParaRPr lang="en-US" altLang="en-US" dirty="0" smtClean="0"/>
          </a:p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131921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31921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31921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31921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31921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319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319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319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3192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8ECA53-5A33-4ADF-A808-0BE8DBDC9FDE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780295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2238" y="609600"/>
            <a:ext cx="4073525" cy="3055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Included</a:t>
            </a:r>
            <a:r>
              <a:rPr lang="en-US" baseline="0" dirty="0" smtClean="0"/>
              <a:t> for your reference is a chart showing part numbers, pricing and availability of the most popular software licenses and options available for </a:t>
            </a:r>
            <a:r>
              <a:rPr lang="en-US" baseline="0" dirty="0" err="1" smtClean="0"/>
              <a:t>Scopia</a:t>
            </a:r>
            <a:r>
              <a:rPr lang="en-US" baseline="0" dirty="0" smtClean="0"/>
              <a:t> Executive Desktop and Room systems.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 point of clarification is that the SMB4 and SMB9 features are a combination of the 4 or 9 port embedded MCU along with support for </a:t>
            </a:r>
            <a:r>
              <a:rPr lang="en-US" baseline="0" dirty="0" err="1" smtClean="0"/>
              <a:t>Scopia</a:t>
            </a:r>
            <a:r>
              <a:rPr lang="en-US" baseline="0" dirty="0" smtClean="0"/>
              <a:t> Desktop and Mobile connectivity – including the clients for up to either 4 or 9 concurrent connected conference participants.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E8634-53EB-42EC-B762-BCF7655ADE3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46329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2238" y="609600"/>
            <a:ext cx="4073525" cy="3055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Another reference chart showing the </a:t>
            </a:r>
            <a:r>
              <a:rPr lang="en-US" dirty="0" err="1" smtClean="0"/>
              <a:t>Scopia</a:t>
            </a:r>
            <a:r>
              <a:rPr lang="en-US" baseline="0" dirty="0" smtClean="0"/>
              <a:t> XT room system portfolio with some key things to point out.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</a:t>
            </a:r>
            <a:r>
              <a:rPr lang="en-US" baseline="0" dirty="0" err="1" smtClean="0"/>
              <a:t>Scopia</a:t>
            </a:r>
            <a:r>
              <a:rPr lang="en-US" baseline="0" dirty="0" smtClean="0"/>
              <a:t> XT4200 as the entry level system supports 720p capability, while the new XT4300 offers 1080p resolution.</a:t>
            </a:r>
          </a:p>
          <a:p>
            <a:r>
              <a:rPr lang="en-US" baseline="0" dirty="0" smtClean="0"/>
              <a:t>Both the XT5000 and XT7100 include meeting recording to a USB drive or stick, </a:t>
            </a:r>
            <a:r>
              <a:rPr lang="en-US" baseline="0" dirty="0" err="1" smtClean="0"/>
              <a:t>Scopia</a:t>
            </a:r>
            <a:r>
              <a:rPr lang="en-US" baseline="0" dirty="0" smtClean="0"/>
              <a:t> Control which delivers advanced meeting control through an Apple iPad, and dual display support as standard.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XT4300, XT5000, and XT7100 all offer optional embedded MCU capabilities to host multi-party calls.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And to wrap this slide up, the XT7100 is the only system to offer the H.265 video codec.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D881C-BA0F-47D5-8AAE-755EDED1DCB2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860620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0" y="3170238"/>
            <a:ext cx="9144000" cy="29257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42"/>
          <p:cNvSpPr>
            <a:spLocks noChangeArrowheads="1"/>
          </p:cNvSpPr>
          <p:nvPr/>
        </p:nvSpPr>
        <p:spPr bwMode="invGray">
          <a:xfrm flipH="1">
            <a:off x="0" y="-6350"/>
            <a:ext cx="9144000" cy="365125"/>
          </a:xfrm>
          <a:prstGeom prst="rect">
            <a:avLst/>
          </a:prstGeom>
          <a:gradFill rotWithShape="1">
            <a:gsLst>
              <a:gs pos="0">
                <a:srgbClr val="91050F"/>
              </a:gs>
              <a:gs pos="100000">
                <a:srgbClr val="D1081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7" name="Group 97"/>
          <p:cNvGrpSpPr>
            <a:grpSpLocks/>
          </p:cNvGrpSpPr>
          <p:nvPr/>
        </p:nvGrpSpPr>
        <p:grpSpPr bwMode="auto">
          <a:xfrm>
            <a:off x="2324100" y="-6350"/>
            <a:ext cx="6821488" cy="365125"/>
            <a:chOff x="3784600" y="0"/>
            <a:chExt cx="5359400" cy="281857"/>
          </a:xfrm>
        </p:grpSpPr>
        <p:sp>
          <p:nvSpPr>
            <p:cNvPr id="8" name="Rectangle 496"/>
            <p:cNvSpPr>
              <a:spLocks noChangeArrowheads="1"/>
            </p:cNvSpPr>
            <p:nvPr/>
          </p:nvSpPr>
          <p:spPr bwMode="invGray">
            <a:xfrm>
              <a:off x="4100153" y="0"/>
              <a:ext cx="305574" cy="274504"/>
            </a:xfrm>
            <a:prstGeom prst="rect">
              <a:avLst/>
            </a:prstGeom>
            <a:solidFill>
              <a:srgbClr val="D10811">
                <a:alpha val="70195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497"/>
            <p:cNvSpPr>
              <a:spLocks noChangeArrowheads="1"/>
            </p:cNvSpPr>
            <p:nvPr/>
          </p:nvSpPr>
          <p:spPr bwMode="invGray">
            <a:xfrm>
              <a:off x="3784600" y="0"/>
              <a:ext cx="304327" cy="274504"/>
            </a:xfrm>
            <a:prstGeom prst="rect">
              <a:avLst/>
            </a:prstGeom>
            <a:solidFill>
              <a:srgbClr val="D10811">
                <a:alpha val="5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Rectangle 498"/>
            <p:cNvSpPr>
              <a:spLocks noChangeArrowheads="1"/>
            </p:cNvSpPr>
            <p:nvPr/>
          </p:nvSpPr>
          <p:spPr bwMode="invGray">
            <a:xfrm>
              <a:off x="8519131" y="0"/>
              <a:ext cx="624869" cy="278181"/>
            </a:xfrm>
            <a:prstGeom prst="rect">
              <a:avLst/>
            </a:prstGeom>
            <a:solidFill>
              <a:srgbClr val="D10811">
                <a:alpha val="45882"/>
              </a:srgbClr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499"/>
            <p:cNvSpPr>
              <a:spLocks noChangeArrowheads="1"/>
            </p:cNvSpPr>
            <p:nvPr/>
          </p:nvSpPr>
          <p:spPr bwMode="invGray">
            <a:xfrm>
              <a:off x="7875554" y="0"/>
              <a:ext cx="304327" cy="274504"/>
            </a:xfrm>
            <a:prstGeom prst="rect">
              <a:avLst/>
            </a:prstGeom>
            <a:solidFill>
              <a:srgbClr val="D10811">
                <a:alpha val="79999"/>
              </a:srgbClr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Rectangle 500"/>
            <p:cNvSpPr>
              <a:spLocks noChangeArrowheads="1"/>
            </p:cNvSpPr>
            <p:nvPr/>
          </p:nvSpPr>
          <p:spPr bwMode="invGray">
            <a:xfrm>
              <a:off x="5677914" y="0"/>
              <a:ext cx="305575" cy="274504"/>
            </a:xfrm>
            <a:prstGeom prst="rect">
              <a:avLst/>
            </a:prstGeom>
            <a:solidFill>
              <a:srgbClr val="D10811">
                <a:alpha val="7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Rectangle 501"/>
            <p:cNvSpPr>
              <a:spLocks noChangeArrowheads="1"/>
            </p:cNvSpPr>
            <p:nvPr/>
          </p:nvSpPr>
          <p:spPr bwMode="invGray">
            <a:xfrm>
              <a:off x="5362362" y="0"/>
              <a:ext cx="305574" cy="274504"/>
            </a:xfrm>
            <a:prstGeom prst="rect">
              <a:avLst/>
            </a:prstGeom>
            <a:solidFill>
              <a:srgbClr val="D10811">
                <a:alpha val="70195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Rectangle 602"/>
            <p:cNvSpPr>
              <a:spLocks noChangeArrowheads="1"/>
            </p:cNvSpPr>
            <p:nvPr/>
          </p:nvSpPr>
          <p:spPr bwMode="invGray">
            <a:xfrm>
              <a:off x="6962573" y="0"/>
              <a:ext cx="922959" cy="281857"/>
            </a:xfrm>
            <a:prstGeom prst="rect">
              <a:avLst/>
            </a:prstGeom>
            <a:solidFill>
              <a:srgbClr val="D1081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Rectangle 609"/>
            <p:cNvSpPr>
              <a:spLocks noChangeArrowheads="1"/>
            </p:cNvSpPr>
            <p:nvPr/>
          </p:nvSpPr>
          <p:spPr bwMode="invGray">
            <a:xfrm>
              <a:off x="6166833" y="0"/>
              <a:ext cx="305575" cy="274504"/>
            </a:xfrm>
            <a:prstGeom prst="rect">
              <a:avLst/>
            </a:prstGeom>
            <a:solidFill>
              <a:srgbClr val="D10811">
                <a:alpha val="3803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6" name="Group 97"/>
          <p:cNvGrpSpPr>
            <a:grpSpLocks/>
          </p:cNvGrpSpPr>
          <p:nvPr/>
        </p:nvGrpSpPr>
        <p:grpSpPr bwMode="auto">
          <a:xfrm>
            <a:off x="2322513" y="-6350"/>
            <a:ext cx="6821487" cy="352425"/>
            <a:chOff x="3784600" y="0"/>
            <a:chExt cx="5359400" cy="276868"/>
          </a:xfrm>
        </p:grpSpPr>
        <p:sp>
          <p:nvSpPr>
            <p:cNvPr id="17" name="Rectangle 496"/>
            <p:cNvSpPr>
              <a:spLocks noChangeArrowheads="1"/>
            </p:cNvSpPr>
            <p:nvPr/>
          </p:nvSpPr>
          <p:spPr bwMode="invGray">
            <a:xfrm>
              <a:off x="4100152" y="0"/>
              <a:ext cx="305575" cy="274374"/>
            </a:xfrm>
            <a:prstGeom prst="rect">
              <a:avLst/>
            </a:prstGeom>
            <a:solidFill>
              <a:srgbClr val="D10811">
                <a:alpha val="70195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Rectangle 497"/>
            <p:cNvSpPr>
              <a:spLocks noChangeArrowheads="1"/>
            </p:cNvSpPr>
            <p:nvPr/>
          </p:nvSpPr>
          <p:spPr bwMode="invGray">
            <a:xfrm>
              <a:off x="3784600" y="0"/>
              <a:ext cx="304327" cy="274374"/>
            </a:xfrm>
            <a:prstGeom prst="rect">
              <a:avLst/>
            </a:prstGeom>
            <a:solidFill>
              <a:srgbClr val="D10811">
                <a:alpha val="5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Rectangle 498"/>
            <p:cNvSpPr>
              <a:spLocks noChangeArrowheads="1"/>
            </p:cNvSpPr>
            <p:nvPr/>
          </p:nvSpPr>
          <p:spPr bwMode="invGray">
            <a:xfrm>
              <a:off x="8519132" y="0"/>
              <a:ext cx="624868" cy="276868"/>
            </a:xfrm>
            <a:prstGeom prst="rect">
              <a:avLst/>
            </a:prstGeom>
            <a:solidFill>
              <a:srgbClr val="D10811">
                <a:alpha val="45882"/>
              </a:srgbClr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Rectangle 499"/>
            <p:cNvSpPr>
              <a:spLocks noChangeArrowheads="1"/>
            </p:cNvSpPr>
            <p:nvPr/>
          </p:nvSpPr>
          <p:spPr bwMode="invGray">
            <a:xfrm>
              <a:off x="7875555" y="0"/>
              <a:ext cx="304327" cy="274374"/>
            </a:xfrm>
            <a:prstGeom prst="rect">
              <a:avLst/>
            </a:prstGeom>
            <a:solidFill>
              <a:srgbClr val="D10811">
                <a:alpha val="79999"/>
              </a:srgbClr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Rectangle 500"/>
            <p:cNvSpPr>
              <a:spLocks noChangeArrowheads="1"/>
            </p:cNvSpPr>
            <p:nvPr/>
          </p:nvSpPr>
          <p:spPr bwMode="invGray">
            <a:xfrm>
              <a:off x="5677914" y="0"/>
              <a:ext cx="305574" cy="274374"/>
            </a:xfrm>
            <a:prstGeom prst="rect">
              <a:avLst/>
            </a:prstGeom>
            <a:solidFill>
              <a:srgbClr val="D10811">
                <a:alpha val="7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Rectangle 501"/>
            <p:cNvSpPr>
              <a:spLocks noChangeArrowheads="1"/>
            </p:cNvSpPr>
            <p:nvPr/>
          </p:nvSpPr>
          <p:spPr bwMode="invGray">
            <a:xfrm>
              <a:off x="5362361" y="0"/>
              <a:ext cx="305575" cy="274374"/>
            </a:xfrm>
            <a:prstGeom prst="rect">
              <a:avLst/>
            </a:prstGeom>
            <a:solidFill>
              <a:srgbClr val="D10811">
                <a:alpha val="70195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Rectangle 609"/>
            <p:cNvSpPr>
              <a:spLocks noChangeArrowheads="1"/>
            </p:cNvSpPr>
            <p:nvPr/>
          </p:nvSpPr>
          <p:spPr bwMode="invGray">
            <a:xfrm>
              <a:off x="6166833" y="0"/>
              <a:ext cx="305574" cy="274374"/>
            </a:xfrm>
            <a:prstGeom prst="rect">
              <a:avLst/>
            </a:prstGeom>
            <a:solidFill>
              <a:srgbClr val="D10811">
                <a:alpha val="3803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cxnSp>
        <p:nvCxnSpPr>
          <p:cNvPr id="24" name="Straight Connector 23"/>
          <p:cNvCxnSpPr/>
          <p:nvPr/>
        </p:nvCxnSpPr>
        <p:spPr bwMode="ltGray">
          <a:xfrm>
            <a:off x="0" y="3171825"/>
            <a:ext cx="913923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 bwMode="ltGray">
          <a:xfrm>
            <a:off x="0" y="6100763"/>
            <a:ext cx="913923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2496" y="3429000"/>
            <a:ext cx="6089904" cy="1365504"/>
          </a:xfrm>
        </p:spPr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4876800"/>
            <a:ext cx="6089904" cy="990600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2FB69-74BF-405B-ABE5-3E9FB738440D}" type="datetime1">
              <a:rPr lang="en-US"/>
              <a:pPr>
                <a:defRPr/>
              </a:pPr>
              <a:t>4/27/2015</a:t>
            </a:fld>
            <a:endParaRPr lang="en-US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74153" y="1905000"/>
            <a:ext cx="2726882" cy="991953"/>
          </a:xfrm>
          <a:prstGeom prst="rect">
            <a:avLst/>
          </a:prstGeom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E6A70-7E53-404A-BB56-57FA19531DC9}" type="datetime1">
              <a:rPr lang="en-US"/>
              <a:pPr>
                <a:defRPr/>
              </a:pPr>
              <a:t>4/27/2015</a:t>
            </a:fld>
            <a:endParaRPr lang="en-US"/>
          </a:p>
        </p:txBody>
      </p:sp>
    </p:spTree>
  </p:cSld>
  <p:clrMapOvr>
    <a:masterClrMapping/>
  </p:clrMapOvr>
  <p:transition spd="slow"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4715"/>
            <a:ext cx="8229600" cy="838200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6172200"/>
            <a:ext cx="8229600" cy="228600"/>
          </a:xfrm>
        </p:spPr>
        <p:txBody>
          <a:bodyPr>
            <a:noAutofit/>
          </a:bodyPr>
          <a:lstStyle>
            <a:lvl1pPr marL="0" indent="0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E0162-B384-47E5-963F-941B4770DA1A}" type="datetime1">
              <a:rPr lang="en-US"/>
              <a:pPr>
                <a:defRPr/>
              </a:pPr>
              <a:t>4/27/2015</a:t>
            </a:fld>
            <a:endParaRPr lang="en-US"/>
          </a:p>
        </p:txBody>
      </p:sp>
    </p:spTree>
  </p:cSld>
  <p:clrMapOvr>
    <a:masterClrMapping/>
  </p:clrMapOvr>
  <p:transition spd="slow">
    <p:pull dir="r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4715"/>
            <a:ext cx="8229600" cy="838200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5186597" y="1600200"/>
            <a:ext cx="3342806" cy="3789206"/>
          </a:xfrm>
          <a:ln w="152400">
            <a:solidFill>
              <a:schemeClr val="bg2"/>
            </a:solidFill>
            <a:miter lim="800000"/>
          </a:ln>
        </p:spPr>
        <p:txBody>
          <a:bodyPr tIns="182880" rtlCol="0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47800"/>
            <a:ext cx="4267200" cy="4724400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4FB1E-A0B2-4C5D-AD3E-C66D25603E20}" type="datetime1">
              <a:rPr lang="en-US"/>
              <a:pPr>
                <a:defRPr/>
              </a:pPr>
              <a:t>4/27/2015</a:t>
            </a:fld>
            <a:endParaRPr lang="en-US"/>
          </a:p>
        </p:txBody>
      </p:sp>
    </p:spTree>
  </p:cSld>
  <p:clrMapOvr>
    <a:masterClrMapping/>
  </p:clrMapOvr>
  <p:transition spd="slow">
    <p:pull dir="r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57200" y="1447800"/>
            <a:ext cx="4343400" cy="4724400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 bwMode="gray">
          <a:xfrm>
            <a:off x="5184648" y="1600200"/>
            <a:ext cx="3346704" cy="3785616"/>
          </a:xfrm>
          <a:ln w="152400">
            <a:solidFill>
              <a:schemeClr val="bg2"/>
            </a:solidFill>
            <a:miter lim="800000"/>
          </a:ln>
        </p:spPr>
        <p:txBody>
          <a:bodyPr tIns="182880" rtlCol="0">
            <a:normAutofit/>
          </a:bodyPr>
          <a:lstStyle>
            <a:lvl1pPr algn="ctr">
              <a:buNone/>
              <a:defRPr sz="20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23AC8-BEA7-43D9-8AC3-5A69073B59B3}" type="datetime1">
              <a:rPr lang="en-US"/>
              <a:pPr>
                <a:defRPr/>
              </a:pPr>
              <a:t>4/27/2015</a:t>
            </a:fld>
            <a:endParaRPr lang="en-US"/>
          </a:p>
        </p:txBody>
      </p:sp>
    </p:spTree>
  </p:cSld>
  <p:clrMapOvr>
    <a:masterClrMapping/>
  </p:clrMapOvr>
  <p:transition spd="slow">
    <p:pull dir="r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Pictures with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57200" y="3886200"/>
            <a:ext cx="3886200" cy="2286000"/>
          </a:xfrm>
        </p:spPr>
        <p:txBody>
          <a:bodyPr>
            <a:noAutofit/>
          </a:bodyPr>
          <a:lstStyle>
            <a:lvl1pPr marL="231775" indent="-231775">
              <a:defRPr sz="1800"/>
            </a:lvl1pPr>
            <a:lvl2pPr marL="508000" indent="-217488">
              <a:defRPr sz="1600"/>
            </a:lvl2pPr>
            <a:lvl3pPr marL="798513" indent="-174625"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 bwMode="gray">
          <a:xfrm>
            <a:off x="4876800" y="1600200"/>
            <a:ext cx="3657600" cy="2057400"/>
          </a:xfrm>
          <a:ln w="152400">
            <a:solidFill>
              <a:schemeClr val="bg2"/>
            </a:solidFill>
            <a:miter lim="800000"/>
          </a:ln>
        </p:spPr>
        <p:txBody>
          <a:bodyPr tIns="182880" rtlCol="0">
            <a:normAutofit/>
          </a:bodyPr>
          <a:lstStyle>
            <a:lvl1pPr algn="ctr">
              <a:buNone/>
              <a:defRPr sz="20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4724400" y="3886200"/>
            <a:ext cx="3962400" cy="2286000"/>
          </a:xfrm>
        </p:spPr>
        <p:txBody>
          <a:bodyPr>
            <a:noAutofit/>
          </a:bodyPr>
          <a:lstStyle>
            <a:lvl1pPr marL="231775" indent="-231775">
              <a:defRPr sz="1800"/>
            </a:lvl1pPr>
            <a:lvl2pPr marL="566738" indent="-219075">
              <a:defRPr sz="1600"/>
            </a:lvl2pPr>
            <a:lvl3pPr marL="914400" indent="-231775"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 bwMode="gray">
          <a:xfrm>
            <a:off x="601835" y="1600200"/>
            <a:ext cx="3657600" cy="2057400"/>
          </a:xfrm>
          <a:ln w="152400">
            <a:solidFill>
              <a:schemeClr val="bg2"/>
            </a:solidFill>
            <a:miter lim="800000"/>
          </a:ln>
        </p:spPr>
        <p:txBody>
          <a:bodyPr tIns="182880" rtlCol="0">
            <a:normAutofit/>
          </a:bodyPr>
          <a:lstStyle>
            <a:lvl1pPr algn="ctr">
              <a:buNone/>
              <a:defRPr sz="20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5291C-AFB2-465E-A398-348AD4A1FC2E}" type="datetime1">
              <a:rPr lang="en-US"/>
              <a:pPr>
                <a:defRPr/>
              </a:pPr>
              <a:t>4/27/2015</a:t>
            </a:fld>
            <a:endParaRPr lang="en-US"/>
          </a:p>
        </p:txBody>
      </p:sp>
    </p:spTree>
  </p:cSld>
  <p:clrMapOvr>
    <a:masterClrMapping/>
  </p:clrMapOvr>
  <p:transition spd="slow">
    <p:pull dir="r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Pictures with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57200" y="3657600"/>
            <a:ext cx="2423160" cy="2514600"/>
          </a:xfrm>
        </p:spPr>
        <p:txBody>
          <a:bodyPr>
            <a:noAutofit/>
          </a:bodyPr>
          <a:lstStyle>
            <a:lvl1pPr marL="231775" indent="-231775">
              <a:defRPr sz="1800"/>
            </a:lvl1pPr>
            <a:lvl2pPr marL="566738" indent="-219075">
              <a:defRPr sz="1600"/>
            </a:lvl2pPr>
            <a:lvl3pPr marL="914400" indent="-231775"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338286" y="3657600"/>
            <a:ext cx="2423160" cy="2514600"/>
          </a:xfrm>
        </p:spPr>
        <p:txBody>
          <a:bodyPr>
            <a:noAutofit/>
          </a:bodyPr>
          <a:lstStyle>
            <a:lvl1pPr marL="231775" indent="-231775">
              <a:defRPr sz="1800"/>
            </a:lvl1pPr>
            <a:lvl2pPr marL="566738" indent="-219075">
              <a:defRPr sz="1600"/>
            </a:lvl2pPr>
            <a:lvl3pPr marL="914400" indent="-231775"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 bwMode="gray">
          <a:xfrm>
            <a:off x="632867" y="1600200"/>
            <a:ext cx="2200274" cy="1777144"/>
          </a:xfrm>
          <a:ln w="152400">
            <a:solidFill>
              <a:schemeClr val="bg2"/>
            </a:solidFill>
            <a:miter lim="800000"/>
          </a:ln>
        </p:spPr>
        <p:txBody>
          <a:bodyPr tIns="182880" rtlCol="0">
            <a:normAutofit/>
          </a:bodyPr>
          <a:lstStyle>
            <a:lvl1pPr marL="0" indent="0" algn="ctr">
              <a:buNone/>
              <a:tabLst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7"/>
          </p:nvPr>
        </p:nvSpPr>
        <p:spPr bwMode="gray">
          <a:xfrm>
            <a:off x="3470148" y="1600200"/>
            <a:ext cx="2203704" cy="1773936"/>
          </a:xfrm>
          <a:ln w="152400">
            <a:solidFill>
              <a:schemeClr val="bg2"/>
            </a:solidFill>
            <a:miter lim="800000"/>
          </a:ln>
        </p:spPr>
        <p:txBody>
          <a:bodyPr tIns="182880" rtlCol="0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 bwMode="gray">
          <a:xfrm>
            <a:off x="6314857" y="1600200"/>
            <a:ext cx="2199556" cy="1776564"/>
          </a:xfrm>
          <a:ln w="152400">
            <a:solidFill>
              <a:schemeClr val="bg2"/>
            </a:solidFill>
            <a:miter lim="800000"/>
          </a:ln>
        </p:spPr>
        <p:txBody>
          <a:bodyPr tIns="182880" rtlCol="0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6204858" y="3657600"/>
            <a:ext cx="2423160" cy="2514600"/>
          </a:xfrm>
        </p:spPr>
        <p:txBody>
          <a:bodyPr>
            <a:noAutofit/>
          </a:bodyPr>
          <a:lstStyle>
            <a:lvl1pPr marL="231775" indent="-231775">
              <a:defRPr sz="1800"/>
            </a:lvl1pPr>
            <a:lvl2pPr marL="566738" indent="-219075">
              <a:defRPr sz="1600"/>
            </a:lvl2pPr>
            <a:lvl3pPr marL="914400" indent="-231775"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E8A47-7E45-479B-A365-A75D49C65496}" type="datetime1">
              <a:rPr lang="en-US"/>
              <a:pPr>
                <a:defRPr/>
              </a:pPr>
              <a:t>4/27/2015</a:t>
            </a:fld>
            <a:endParaRPr lang="en-US"/>
          </a:p>
        </p:txBody>
      </p:sp>
    </p:spTree>
  </p:cSld>
  <p:clrMapOvr>
    <a:masterClrMapping/>
  </p:clrMapOvr>
  <p:transition spd="slow">
    <p:pull dir="r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37028" y="3657600"/>
            <a:ext cx="2343332" cy="25146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0" indent="0">
              <a:buNone/>
              <a:defRPr sz="1800"/>
            </a:lvl2pPr>
            <a:lvl3pPr marL="914400" indent="-231775"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3418114" y="3657600"/>
            <a:ext cx="2343332" cy="25146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0" indent="0">
              <a:buNone/>
              <a:defRPr sz="1800"/>
            </a:lvl2pPr>
            <a:lvl3pPr marL="914400" indent="-231775"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20"/>
          </p:nvPr>
        </p:nvSpPr>
        <p:spPr>
          <a:xfrm>
            <a:off x="6284686" y="3657600"/>
            <a:ext cx="2343332" cy="25146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0" indent="0">
              <a:buNone/>
              <a:defRPr sz="1800"/>
            </a:lvl2pPr>
            <a:lvl3pPr marL="914400" indent="-231775"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6"/>
          </p:nvPr>
        </p:nvSpPr>
        <p:spPr bwMode="gray">
          <a:xfrm>
            <a:off x="632867" y="1600200"/>
            <a:ext cx="2200274" cy="1777144"/>
          </a:xfrm>
          <a:ln w="152400">
            <a:solidFill>
              <a:schemeClr val="bg2"/>
            </a:solidFill>
            <a:miter lim="800000"/>
          </a:ln>
        </p:spPr>
        <p:txBody>
          <a:bodyPr tIns="182880" rtlCol="0">
            <a:normAutofit/>
          </a:bodyPr>
          <a:lstStyle>
            <a:lvl1pPr marL="0" indent="0" algn="ctr">
              <a:buNone/>
              <a:tabLst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7"/>
          </p:nvPr>
        </p:nvSpPr>
        <p:spPr bwMode="gray">
          <a:xfrm>
            <a:off x="3470148" y="1600200"/>
            <a:ext cx="2203704" cy="1773936"/>
          </a:xfrm>
          <a:ln w="152400">
            <a:solidFill>
              <a:schemeClr val="bg2"/>
            </a:solidFill>
            <a:miter lim="800000"/>
          </a:ln>
        </p:spPr>
        <p:txBody>
          <a:bodyPr tIns="182880" rtlCol="0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13"/>
          </p:nvPr>
        </p:nvSpPr>
        <p:spPr bwMode="gray">
          <a:xfrm>
            <a:off x="6314857" y="1600200"/>
            <a:ext cx="2199556" cy="1776564"/>
          </a:xfrm>
          <a:ln w="152400">
            <a:solidFill>
              <a:schemeClr val="bg2"/>
            </a:solidFill>
            <a:miter lim="800000"/>
          </a:ln>
        </p:spPr>
        <p:txBody>
          <a:bodyPr tIns="182880" rtlCol="0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33565-19A2-41FD-A54F-9A33CFC0235D}" type="datetime1">
              <a:rPr lang="en-US"/>
              <a:pPr>
                <a:defRPr/>
              </a:pPr>
              <a:t>4/27/2015</a:t>
            </a:fld>
            <a:endParaRPr lang="en-US"/>
          </a:p>
        </p:txBody>
      </p:sp>
    </p:spTree>
  </p:cSld>
  <p:clrMapOvr>
    <a:masterClrMapping/>
  </p:clrMapOvr>
  <p:transition spd="slow">
    <p:pull dir="r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Pictures with One Text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57200" y="3657600"/>
            <a:ext cx="8229600" cy="2514600"/>
          </a:xfrm>
        </p:spPr>
        <p:txBody>
          <a:bodyPr>
            <a:noAutofit/>
          </a:bodyPr>
          <a:lstStyle>
            <a:lvl1pPr marL="231775" indent="-231775">
              <a:defRPr sz="1800"/>
            </a:lvl1pPr>
            <a:lvl2pPr marL="566738" indent="-219075">
              <a:defRPr sz="1600"/>
            </a:lvl2pPr>
            <a:lvl3pPr marL="914400" indent="-231775"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6"/>
          </p:nvPr>
        </p:nvSpPr>
        <p:spPr bwMode="gray">
          <a:xfrm>
            <a:off x="632867" y="1600200"/>
            <a:ext cx="2200274" cy="1777144"/>
          </a:xfrm>
          <a:ln w="152400">
            <a:solidFill>
              <a:schemeClr val="bg2"/>
            </a:solidFill>
            <a:miter lim="800000"/>
          </a:ln>
        </p:spPr>
        <p:txBody>
          <a:bodyPr tIns="182880" rtlCol="0">
            <a:normAutofit/>
          </a:bodyPr>
          <a:lstStyle>
            <a:lvl1pPr marL="0" indent="0" algn="ctr">
              <a:buNone/>
              <a:tabLst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7"/>
          </p:nvPr>
        </p:nvSpPr>
        <p:spPr bwMode="gray">
          <a:xfrm>
            <a:off x="3470148" y="1600200"/>
            <a:ext cx="2203704" cy="1773936"/>
          </a:xfrm>
          <a:ln w="152400">
            <a:solidFill>
              <a:schemeClr val="bg2"/>
            </a:solidFill>
            <a:miter lim="800000"/>
          </a:ln>
        </p:spPr>
        <p:txBody>
          <a:bodyPr tIns="182880" rtlCol="0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15" name="Picture Placeholder 8"/>
          <p:cNvSpPr>
            <a:spLocks noGrp="1"/>
          </p:cNvSpPr>
          <p:nvPr>
            <p:ph type="pic" sz="quarter" idx="13"/>
          </p:nvPr>
        </p:nvSpPr>
        <p:spPr bwMode="gray">
          <a:xfrm>
            <a:off x="6314857" y="1600200"/>
            <a:ext cx="2199556" cy="1776564"/>
          </a:xfrm>
          <a:ln w="152400">
            <a:solidFill>
              <a:schemeClr val="bg2"/>
            </a:solidFill>
            <a:miter lim="800000"/>
          </a:ln>
        </p:spPr>
        <p:txBody>
          <a:bodyPr tIns="182880" rtlCol="0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EF1A4-87BE-4407-B629-C274FE6C539E}" type="datetime1">
              <a:rPr lang="en-US"/>
              <a:pPr>
                <a:defRPr/>
              </a:pPr>
              <a:t>4/27/2015</a:t>
            </a:fld>
            <a:endParaRPr lang="en-US"/>
          </a:p>
        </p:txBody>
      </p:sp>
    </p:spTree>
  </p:cSld>
  <p:clrMapOvr>
    <a:masterClrMapping/>
  </p:clrMapOvr>
  <p:transition spd="slow">
    <p:pull dir="r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orizonta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4715"/>
            <a:ext cx="8229600" cy="838200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573968" y="1740674"/>
            <a:ext cx="5996066" cy="3837480"/>
          </a:xfrm>
          <a:ln w="152400">
            <a:solidFill>
              <a:schemeClr val="bg2"/>
            </a:solidFill>
            <a:miter lim="800000"/>
          </a:ln>
        </p:spPr>
        <p:txBody>
          <a:bodyPr tIns="182880" rtlCol="0">
            <a:no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16E4B-2E12-45B3-AFD5-257402CFA830}" type="datetime1">
              <a:rPr lang="en-US"/>
              <a:pPr>
                <a:defRPr/>
              </a:pPr>
              <a:t>4/27/2015</a:t>
            </a:fld>
            <a:endParaRPr lang="en-US"/>
          </a:p>
        </p:txBody>
      </p:sp>
    </p:spTree>
  </p:cSld>
  <p:clrMapOvr>
    <a:masterClrMapping/>
  </p:clrMapOvr>
  <p:transition spd="slow">
    <p:pull dir="r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aya Logo"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696942" y="2639884"/>
            <a:ext cx="4862513" cy="1764349"/>
          </a:xfrm>
          <a:prstGeom prst="rect">
            <a:avLst/>
          </a:prstGeom>
        </p:spPr>
      </p:pic>
    </p:spTree>
  </p:cSld>
  <p:clrMapOvr>
    <a:masterClrMapping/>
  </p:clrMapOvr>
  <p:transition spd="slow"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77238" y="6565900"/>
            <a:ext cx="309562" cy="2032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0ED29D91-04B6-4AE1-93FB-9619CC05D692}" type="slidenum">
              <a:rPr lang="en-US" sz="800">
                <a:solidFill>
                  <a:srgbClr val="8F8F8F"/>
                </a:solidFill>
                <a:latin typeface="+mn-lt"/>
              </a:rPr>
              <a:pPr algn="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800" dirty="0">
              <a:solidFill>
                <a:srgbClr val="8F8F8F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0F829-DB11-4880-93B3-C92520BAD79D}" type="datetime1">
              <a:rPr lang="en-US"/>
              <a:pPr>
                <a:defRPr/>
              </a:pPr>
              <a:t>4/27/2015</a:t>
            </a:fld>
            <a:endParaRPr lang="en-US"/>
          </a:p>
        </p:txBody>
      </p:sp>
    </p:spTree>
  </p:cSld>
  <p:clrMapOvr>
    <a:masterClrMapping/>
  </p:clrMapOvr>
  <p:transition spd="slow">
    <p:pull dir="r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20C29-DE3F-4F27-BE2C-378407B850F9}" type="datetime1">
              <a:rPr lang="en-US"/>
              <a:pPr>
                <a:defRPr/>
              </a:pPr>
              <a:t>4/27/2015</a:t>
            </a:fld>
            <a:endParaRPr lang="en-US"/>
          </a:p>
        </p:txBody>
      </p:sp>
    </p:spTree>
  </p:cSld>
  <p:clrMapOvr>
    <a:masterClrMapping/>
  </p:clrMapOvr>
  <p:transition spd="slow">
    <p:pull dir="r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6065"/>
            <a:ext cx="2057400" cy="5716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6065"/>
            <a:ext cx="6019800" cy="5716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5D767-EB41-4DF8-9BEC-1C50F8BB4833}" type="datetime1">
              <a:rPr lang="en-US"/>
              <a:pPr>
                <a:defRPr/>
              </a:pPr>
              <a:t>4/27/2015</a:t>
            </a:fld>
            <a:endParaRPr lang="en-US"/>
          </a:p>
        </p:txBody>
      </p:sp>
    </p:spTree>
  </p:cSld>
  <p:clrMapOvr>
    <a:masterClrMapping/>
  </p:clrMapOvr>
  <p:transition spd="slow"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1295400"/>
            <a:ext cx="8229600" cy="4572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20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2200"/>
            </a:lvl2pPr>
            <a:lvl3pPr>
              <a:spcBef>
                <a:spcPts val="0"/>
              </a:spcBef>
              <a:buNone/>
              <a:defRPr sz="2200"/>
            </a:lvl3pPr>
            <a:lvl4pPr>
              <a:spcBef>
                <a:spcPts val="0"/>
              </a:spcBef>
              <a:buNone/>
              <a:defRPr sz="2200"/>
            </a:lvl4pPr>
            <a:lvl5pPr>
              <a:spcBef>
                <a:spcPts val="0"/>
              </a:spcBef>
              <a:buNone/>
              <a:defRPr sz="22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07736-E12C-408F-A97E-1E5026324C7D}" type="datetime1">
              <a:rPr lang="en-US"/>
              <a:pPr>
                <a:defRPr/>
              </a:pPr>
              <a:t>4/27/2015</a:t>
            </a:fld>
            <a:endParaRPr lang="en-US"/>
          </a:p>
        </p:txBody>
      </p:sp>
    </p:spTree>
  </p:cSld>
  <p:clrMapOvr>
    <a:masterClrMapping/>
  </p:clrMapOvr>
  <p:transition spd="slow"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2"/>
          <p:cNvSpPr>
            <a:spLocks noChangeArrowheads="1"/>
          </p:cNvSpPr>
          <p:nvPr/>
        </p:nvSpPr>
        <p:spPr bwMode="invGray">
          <a:xfrm>
            <a:off x="0" y="1581150"/>
            <a:ext cx="9144000" cy="3475038"/>
          </a:xfrm>
          <a:prstGeom prst="rect">
            <a:avLst/>
          </a:prstGeom>
          <a:gradFill rotWithShape="1">
            <a:gsLst>
              <a:gs pos="0">
                <a:srgbClr val="98050E"/>
              </a:gs>
              <a:gs pos="100000">
                <a:srgbClr val="D1081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invGray">
          <a:xfrm>
            <a:off x="3159125" y="1581150"/>
            <a:ext cx="304800" cy="246063"/>
          </a:xfrm>
          <a:prstGeom prst="rect">
            <a:avLst/>
          </a:prstGeom>
          <a:solidFill>
            <a:srgbClr val="D10811">
              <a:alpha val="7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invGray">
          <a:xfrm>
            <a:off x="2843213" y="1581150"/>
            <a:ext cx="304800" cy="246063"/>
          </a:xfrm>
          <a:prstGeom prst="rect">
            <a:avLst/>
          </a:prstGeom>
          <a:solidFill>
            <a:srgbClr val="D10811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invGray">
          <a:xfrm>
            <a:off x="8526463" y="1581150"/>
            <a:ext cx="304800" cy="250825"/>
          </a:xfrm>
          <a:prstGeom prst="rect">
            <a:avLst/>
          </a:prstGeom>
          <a:solidFill>
            <a:srgbClr val="D10811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invGray">
          <a:xfrm>
            <a:off x="8210550" y="1581150"/>
            <a:ext cx="304800" cy="250825"/>
          </a:xfrm>
          <a:prstGeom prst="rect">
            <a:avLst/>
          </a:prstGeom>
          <a:solidFill>
            <a:srgbClr val="D10811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invGray">
          <a:xfrm>
            <a:off x="7894638" y="1581150"/>
            <a:ext cx="304800" cy="250825"/>
          </a:xfrm>
          <a:prstGeom prst="rect">
            <a:avLst/>
          </a:prstGeom>
          <a:solidFill>
            <a:srgbClr val="D10811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17"/>
          <p:cNvSpPr>
            <a:spLocks noChangeArrowheads="1"/>
          </p:cNvSpPr>
          <p:nvPr/>
        </p:nvSpPr>
        <p:spPr bwMode="invGray">
          <a:xfrm>
            <a:off x="7578725" y="1581150"/>
            <a:ext cx="304800" cy="250825"/>
          </a:xfrm>
          <a:prstGeom prst="rect">
            <a:avLst/>
          </a:prstGeom>
          <a:solidFill>
            <a:srgbClr val="D10811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invGray">
          <a:xfrm>
            <a:off x="7262813" y="1581150"/>
            <a:ext cx="304800" cy="250825"/>
          </a:xfrm>
          <a:prstGeom prst="rect">
            <a:avLst/>
          </a:prstGeom>
          <a:solidFill>
            <a:srgbClr val="D10811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tangle 19"/>
          <p:cNvSpPr>
            <a:spLocks noChangeArrowheads="1"/>
          </p:cNvSpPr>
          <p:nvPr/>
        </p:nvSpPr>
        <p:spPr bwMode="invGray">
          <a:xfrm>
            <a:off x="6946900" y="1581150"/>
            <a:ext cx="304800" cy="250825"/>
          </a:xfrm>
          <a:prstGeom prst="rect">
            <a:avLst/>
          </a:prstGeom>
          <a:solidFill>
            <a:srgbClr val="D10811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invGray">
          <a:xfrm>
            <a:off x="6630988" y="1581150"/>
            <a:ext cx="304800" cy="250825"/>
          </a:xfrm>
          <a:prstGeom prst="rect">
            <a:avLst/>
          </a:prstGeom>
          <a:solidFill>
            <a:srgbClr val="D10811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invGray">
          <a:xfrm>
            <a:off x="6316663" y="1581150"/>
            <a:ext cx="304800" cy="250825"/>
          </a:xfrm>
          <a:prstGeom prst="rect">
            <a:avLst/>
          </a:prstGeom>
          <a:solidFill>
            <a:srgbClr val="D1081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Rectangle 22"/>
          <p:cNvSpPr>
            <a:spLocks noChangeArrowheads="1"/>
          </p:cNvSpPr>
          <p:nvPr/>
        </p:nvSpPr>
        <p:spPr bwMode="invGray">
          <a:xfrm>
            <a:off x="6000750" y="1581150"/>
            <a:ext cx="304800" cy="250825"/>
          </a:xfrm>
          <a:prstGeom prst="rect">
            <a:avLst/>
          </a:prstGeom>
          <a:solidFill>
            <a:srgbClr val="D10811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ctangle 23"/>
          <p:cNvSpPr>
            <a:spLocks noChangeArrowheads="1"/>
          </p:cNvSpPr>
          <p:nvPr/>
        </p:nvSpPr>
        <p:spPr bwMode="invGray">
          <a:xfrm>
            <a:off x="5684838" y="1581150"/>
            <a:ext cx="304800" cy="250825"/>
          </a:xfrm>
          <a:prstGeom prst="rect">
            <a:avLst/>
          </a:prstGeom>
          <a:solidFill>
            <a:srgbClr val="D10811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7" name="Rectangle 24"/>
          <p:cNvSpPr>
            <a:spLocks noChangeArrowheads="1"/>
          </p:cNvSpPr>
          <p:nvPr/>
        </p:nvSpPr>
        <p:spPr bwMode="invGray">
          <a:xfrm>
            <a:off x="5368925" y="1581150"/>
            <a:ext cx="304800" cy="250825"/>
          </a:xfrm>
          <a:prstGeom prst="rect">
            <a:avLst/>
          </a:prstGeom>
          <a:solidFill>
            <a:srgbClr val="D10811">
              <a:alpha val="3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Rectangle 26"/>
          <p:cNvSpPr>
            <a:spLocks noChangeArrowheads="1"/>
          </p:cNvSpPr>
          <p:nvPr/>
        </p:nvSpPr>
        <p:spPr bwMode="invGray">
          <a:xfrm>
            <a:off x="4737100" y="1581150"/>
            <a:ext cx="304800" cy="250825"/>
          </a:xfrm>
          <a:prstGeom prst="rect">
            <a:avLst/>
          </a:prstGeom>
          <a:solidFill>
            <a:srgbClr val="D10811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Rectangle 27"/>
          <p:cNvSpPr>
            <a:spLocks noChangeArrowheads="1"/>
          </p:cNvSpPr>
          <p:nvPr/>
        </p:nvSpPr>
        <p:spPr bwMode="invGray">
          <a:xfrm>
            <a:off x="4421188" y="1581150"/>
            <a:ext cx="304800" cy="250825"/>
          </a:xfrm>
          <a:prstGeom prst="rect">
            <a:avLst/>
          </a:prstGeom>
          <a:solidFill>
            <a:srgbClr val="D10811">
              <a:alpha val="7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0" name="Rectangle 301"/>
          <p:cNvSpPr>
            <a:spLocks noChangeArrowheads="1"/>
          </p:cNvSpPr>
          <p:nvPr/>
        </p:nvSpPr>
        <p:spPr bwMode="invGray">
          <a:xfrm>
            <a:off x="3473450" y="4767263"/>
            <a:ext cx="304800" cy="274637"/>
          </a:xfrm>
          <a:prstGeom prst="rect">
            <a:avLst/>
          </a:prstGeom>
          <a:solidFill>
            <a:srgbClr val="D10811">
              <a:alpha val="7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1" name="Rectangle 302"/>
          <p:cNvSpPr>
            <a:spLocks noChangeArrowheads="1"/>
          </p:cNvSpPr>
          <p:nvPr/>
        </p:nvSpPr>
        <p:spPr bwMode="invGray">
          <a:xfrm>
            <a:off x="3157538" y="4767263"/>
            <a:ext cx="304800" cy="274637"/>
          </a:xfrm>
          <a:prstGeom prst="rect">
            <a:avLst/>
          </a:prstGeom>
          <a:solidFill>
            <a:srgbClr val="D10811">
              <a:alpha val="3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2" name="Rectangle 304"/>
          <p:cNvSpPr>
            <a:spLocks noChangeArrowheads="1"/>
          </p:cNvSpPr>
          <p:nvPr/>
        </p:nvSpPr>
        <p:spPr bwMode="invGray">
          <a:xfrm>
            <a:off x="2525713" y="4767263"/>
            <a:ext cx="304800" cy="274637"/>
          </a:xfrm>
          <a:prstGeom prst="rect">
            <a:avLst/>
          </a:prstGeom>
          <a:solidFill>
            <a:srgbClr val="D10811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3" name="Rectangle 305"/>
          <p:cNvSpPr>
            <a:spLocks noChangeArrowheads="1"/>
          </p:cNvSpPr>
          <p:nvPr/>
        </p:nvSpPr>
        <p:spPr bwMode="invGray">
          <a:xfrm>
            <a:off x="2209800" y="4767263"/>
            <a:ext cx="304800" cy="274637"/>
          </a:xfrm>
          <a:prstGeom prst="rect">
            <a:avLst/>
          </a:prstGeom>
          <a:solidFill>
            <a:srgbClr val="D10811">
              <a:alpha val="3686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4" name="Rectangle 307"/>
          <p:cNvSpPr>
            <a:spLocks noChangeArrowheads="1"/>
          </p:cNvSpPr>
          <p:nvPr/>
        </p:nvSpPr>
        <p:spPr bwMode="invGray">
          <a:xfrm>
            <a:off x="1579563" y="4767263"/>
            <a:ext cx="304800" cy="274637"/>
          </a:xfrm>
          <a:prstGeom prst="rect">
            <a:avLst/>
          </a:prstGeom>
          <a:solidFill>
            <a:srgbClr val="D10811">
              <a:alpha val="3686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5" name="Rectangle 311"/>
          <p:cNvSpPr>
            <a:spLocks noChangeArrowheads="1"/>
          </p:cNvSpPr>
          <p:nvPr/>
        </p:nvSpPr>
        <p:spPr bwMode="invGray">
          <a:xfrm>
            <a:off x="8524875" y="4767263"/>
            <a:ext cx="304800" cy="274637"/>
          </a:xfrm>
          <a:prstGeom prst="rect">
            <a:avLst/>
          </a:prstGeom>
          <a:solidFill>
            <a:srgbClr val="D10811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6" name="Rectangle 312"/>
          <p:cNvSpPr>
            <a:spLocks noChangeArrowheads="1"/>
          </p:cNvSpPr>
          <p:nvPr/>
        </p:nvSpPr>
        <p:spPr bwMode="invGray">
          <a:xfrm>
            <a:off x="8208963" y="4767263"/>
            <a:ext cx="304800" cy="274637"/>
          </a:xfrm>
          <a:prstGeom prst="rect">
            <a:avLst/>
          </a:prstGeom>
          <a:solidFill>
            <a:srgbClr val="D10811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7" name="Rectangle 314"/>
          <p:cNvSpPr>
            <a:spLocks noChangeArrowheads="1"/>
          </p:cNvSpPr>
          <p:nvPr/>
        </p:nvSpPr>
        <p:spPr bwMode="invGray">
          <a:xfrm>
            <a:off x="7577138" y="4767263"/>
            <a:ext cx="304800" cy="274637"/>
          </a:xfrm>
          <a:prstGeom prst="rect">
            <a:avLst/>
          </a:prstGeom>
          <a:solidFill>
            <a:srgbClr val="D10811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8" name="Rectangle 315"/>
          <p:cNvSpPr>
            <a:spLocks noChangeArrowheads="1"/>
          </p:cNvSpPr>
          <p:nvPr/>
        </p:nvSpPr>
        <p:spPr bwMode="invGray">
          <a:xfrm>
            <a:off x="7261225" y="4767263"/>
            <a:ext cx="304800" cy="274637"/>
          </a:xfrm>
          <a:prstGeom prst="rect">
            <a:avLst/>
          </a:prstGeom>
          <a:solidFill>
            <a:srgbClr val="D10811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Rectangle 317"/>
          <p:cNvSpPr>
            <a:spLocks noChangeArrowheads="1"/>
          </p:cNvSpPr>
          <p:nvPr/>
        </p:nvSpPr>
        <p:spPr bwMode="invGray">
          <a:xfrm>
            <a:off x="6629400" y="4767263"/>
            <a:ext cx="304800" cy="274637"/>
          </a:xfrm>
          <a:prstGeom prst="rect">
            <a:avLst/>
          </a:prstGeom>
          <a:solidFill>
            <a:srgbClr val="D10811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0" name="Rectangle 318"/>
          <p:cNvSpPr>
            <a:spLocks noChangeArrowheads="1"/>
          </p:cNvSpPr>
          <p:nvPr/>
        </p:nvSpPr>
        <p:spPr bwMode="invGray">
          <a:xfrm>
            <a:off x="6315075" y="4767263"/>
            <a:ext cx="304800" cy="274637"/>
          </a:xfrm>
          <a:prstGeom prst="rect">
            <a:avLst/>
          </a:prstGeom>
          <a:solidFill>
            <a:srgbClr val="D1081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1" name="Rectangle 321"/>
          <p:cNvSpPr>
            <a:spLocks noChangeArrowheads="1"/>
          </p:cNvSpPr>
          <p:nvPr/>
        </p:nvSpPr>
        <p:spPr bwMode="invGray">
          <a:xfrm>
            <a:off x="5367338" y="4767263"/>
            <a:ext cx="304800" cy="274637"/>
          </a:xfrm>
          <a:prstGeom prst="rect">
            <a:avLst/>
          </a:prstGeom>
          <a:solidFill>
            <a:srgbClr val="D10811">
              <a:alpha val="38039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2" name="Rectangle 323"/>
          <p:cNvSpPr>
            <a:spLocks noChangeArrowheads="1"/>
          </p:cNvSpPr>
          <p:nvPr/>
        </p:nvSpPr>
        <p:spPr bwMode="invGray">
          <a:xfrm>
            <a:off x="4735513" y="4767263"/>
            <a:ext cx="304800" cy="274637"/>
          </a:xfrm>
          <a:prstGeom prst="rect">
            <a:avLst/>
          </a:prstGeom>
          <a:solidFill>
            <a:srgbClr val="D10811">
              <a:alpha val="38039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3" name="Rectangle 32"/>
          <p:cNvSpPr/>
          <p:nvPr/>
        </p:nvSpPr>
        <p:spPr bwMode="white">
          <a:xfrm>
            <a:off x="0" y="1847850"/>
            <a:ext cx="9144000" cy="2925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4" name="Group 818"/>
          <p:cNvGrpSpPr>
            <a:grpSpLocks/>
          </p:cNvGrpSpPr>
          <p:nvPr/>
        </p:nvGrpSpPr>
        <p:grpSpPr bwMode="auto">
          <a:xfrm>
            <a:off x="7472363" y="701675"/>
            <a:ext cx="1111250" cy="314325"/>
            <a:chOff x="3063" y="4976"/>
            <a:chExt cx="2916" cy="828"/>
          </a:xfrm>
        </p:grpSpPr>
        <p:sp>
          <p:nvSpPr>
            <p:cNvPr id="35" name="Freeform 819"/>
            <p:cNvSpPr>
              <a:spLocks/>
            </p:cNvSpPr>
            <p:nvPr/>
          </p:nvSpPr>
          <p:spPr bwMode="black">
            <a:xfrm>
              <a:off x="5308" y="4976"/>
              <a:ext cx="671" cy="606"/>
            </a:xfrm>
            <a:custGeom>
              <a:avLst/>
              <a:gdLst>
                <a:gd name="T0" fmla="*/ 199 w 672"/>
                <a:gd name="T1" fmla="*/ 433 h 606"/>
                <a:gd name="T2" fmla="*/ 399 w 672"/>
                <a:gd name="T3" fmla="*/ 433 h 606"/>
                <a:gd name="T4" fmla="*/ 430 w 672"/>
                <a:gd name="T5" fmla="*/ 512 h 606"/>
                <a:gd name="T6" fmla="*/ 161 w 672"/>
                <a:gd name="T7" fmla="*/ 512 h 606"/>
                <a:gd name="T8" fmla="*/ 117 w 672"/>
                <a:gd name="T9" fmla="*/ 606 h 606"/>
                <a:gd name="T10" fmla="*/ 0 w 672"/>
                <a:gd name="T11" fmla="*/ 606 h 606"/>
                <a:gd name="T12" fmla="*/ 294 w 672"/>
                <a:gd name="T13" fmla="*/ 0 h 606"/>
                <a:gd name="T14" fmla="*/ 375 w 672"/>
                <a:gd name="T15" fmla="*/ 0 h 606"/>
                <a:gd name="T16" fmla="*/ 672 w 672"/>
                <a:gd name="T17" fmla="*/ 606 h 606"/>
                <a:gd name="T18" fmla="*/ 552 w 672"/>
                <a:gd name="T19" fmla="*/ 606 h 606"/>
                <a:gd name="T20" fmla="*/ 337 w 672"/>
                <a:gd name="T21" fmla="*/ 138 h 606"/>
                <a:gd name="T22" fmla="*/ 199 w 672"/>
                <a:gd name="T23" fmla="*/ 433 h 606"/>
                <a:gd name="T24" fmla="*/ 199 w 672"/>
                <a:gd name="T25" fmla="*/ 433 h 606"/>
                <a:gd name="T26" fmla="*/ 199 w 672"/>
                <a:gd name="T27" fmla="*/ 433 h 60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72"/>
                <a:gd name="T43" fmla="*/ 0 h 606"/>
                <a:gd name="T44" fmla="*/ 672 w 672"/>
                <a:gd name="T45" fmla="*/ 606 h 60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72" h="606">
                  <a:moveTo>
                    <a:pt x="199" y="433"/>
                  </a:moveTo>
                  <a:lnTo>
                    <a:pt x="399" y="433"/>
                  </a:lnTo>
                  <a:lnTo>
                    <a:pt x="430" y="512"/>
                  </a:lnTo>
                  <a:lnTo>
                    <a:pt x="161" y="512"/>
                  </a:lnTo>
                  <a:lnTo>
                    <a:pt x="117" y="606"/>
                  </a:lnTo>
                  <a:lnTo>
                    <a:pt x="0" y="606"/>
                  </a:lnTo>
                  <a:lnTo>
                    <a:pt x="294" y="0"/>
                  </a:lnTo>
                  <a:lnTo>
                    <a:pt x="375" y="0"/>
                  </a:lnTo>
                  <a:lnTo>
                    <a:pt x="672" y="606"/>
                  </a:lnTo>
                  <a:lnTo>
                    <a:pt x="552" y="606"/>
                  </a:lnTo>
                  <a:lnTo>
                    <a:pt x="337" y="138"/>
                  </a:lnTo>
                  <a:lnTo>
                    <a:pt x="199" y="433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6" name="Freeform 820"/>
            <p:cNvSpPr>
              <a:spLocks/>
            </p:cNvSpPr>
            <p:nvPr/>
          </p:nvSpPr>
          <p:spPr bwMode="black">
            <a:xfrm>
              <a:off x="3063" y="4980"/>
              <a:ext cx="671" cy="602"/>
            </a:xfrm>
            <a:custGeom>
              <a:avLst/>
              <a:gdLst>
                <a:gd name="T0" fmla="*/ 199 w 672"/>
                <a:gd name="T1" fmla="*/ 430 h 600"/>
                <a:gd name="T2" fmla="*/ 399 w 672"/>
                <a:gd name="T3" fmla="*/ 430 h 600"/>
                <a:gd name="T4" fmla="*/ 434 w 672"/>
                <a:gd name="T5" fmla="*/ 507 h 600"/>
                <a:gd name="T6" fmla="*/ 165 w 672"/>
                <a:gd name="T7" fmla="*/ 507 h 600"/>
                <a:gd name="T8" fmla="*/ 122 w 672"/>
                <a:gd name="T9" fmla="*/ 600 h 600"/>
                <a:gd name="T10" fmla="*/ 0 w 672"/>
                <a:gd name="T11" fmla="*/ 600 h 600"/>
                <a:gd name="T12" fmla="*/ 298 w 672"/>
                <a:gd name="T13" fmla="*/ 0 h 600"/>
                <a:gd name="T14" fmla="*/ 380 w 672"/>
                <a:gd name="T15" fmla="*/ 0 h 600"/>
                <a:gd name="T16" fmla="*/ 672 w 672"/>
                <a:gd name="T17" fmla="*/ 600 h 600"/>
                <a:gd name="T18" fmla="*/ 555 w 672"/>
                <a:gd name="T19" fmla="*/ 600 h 600"/>
                <a:gd name="T20" fmla="*/ 337 w 672"/>
                <a:gd name="T21" fmla="*/ 135 h 600"/>
                <a:gd name="T22" fmla="*/ 199 w 672"/>
                <a:gd name="T23" fmla="*/ 430 h 600"/>
                <a:gd name="T24" fmla="*/ 199 w 672"/>
                <a:gd name="T25" fmla="*/ 430 h 600"/>
                <a:gd name="T26" fmla="*/ 199 w 672"/>
                <a:gd name="T27" fmla="*/ 430 h 60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72"/>
                <a:gd name="T43" fmla="*/ 0 h 600"/>
                <a:gd name="T44" fmla="*/ 672 w 672"/>
                <a:gd name="T45" fmla="*/ 600 h 60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72" h="600">
                  <a:moveTo>
                    <a:pt x="199" y="430"/>
                  </a:moveTo>
                  <a:lnTo>
                    <a:pt x="399" y="430"/>
                  </a:lnTo>
                  <a:lnTo>
                    <a:pt x="434" y="507"/>
                  </a:lnTo>
                  <a:lnTo>
                    <a:pt x="165" y="507"/>
                  </a:lnTo>
                  <a:lnTo>
                    <a:pt x="122" y="600"/>
                  </a:lnTo>
                  <a:lnTo>
                    <a:pt x="0" y="600"/>
                  </a:lnTo>
                  <a:lnTo>
                    <a:pt x="298" y="0"/>
                  </a:lnTo>
                  <a:lnTo>
                    <a:pt x="380" y="0"/>
                  </a:lnTo>
                  <a:lnTo>
                    <a:pt x="672" y="600"/>
                  </a:lnTo>
                  <a:lnTo>
                    <a:pt x="555" y="600"/>
                  </a:lnTo>
                  <a:lnTo>
                    <a:pt x="337" y="135"/>
                  </a:lnTo>
                  <a:lnTo>
                    <a:pt x="199" y="430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7" name="Freeform 821"/>
            <p:cNvSpPr>
              <a:spLocks/>
            </p:cNvSpPr>
            <p:nvPr/>
          </p:nvSpPr>
          <p:spPr bwMode="black">
            <a:xfrm>
              <a:off x="4179" y="4980"/>
              <a:ext cx="671" cy="602"/>
            </a:xfrm>
            <a:custGeom>
              <a:avLst/>
              <a:gdLst>
                <a:gd name="T0" fmla="*/ 199 w 672"/>
                <a:gd name="T1" fmla="*/ 430 h 600"/>
                <a:gd name="T2" fmla="*/ 402 w 672"/>
                <a:gd name="T3" fmla="*/ 430 h 600"/>
                <a:gd name="T4" fmla="*/ 434 w 672"/>
                <a:gd name="T5" fmla="*/ 507 h 600"/>
                <a:gd name="T6" fmla="*/ 164 w 672"/>
                <a:gd name="T7" fmla="*/ 507 h 600"/>
                <a:gd name="T8" fmla="*/ 121 w 672"/>
                <a:gd name="T9" fmla="*/ 600 h 600"/>
                <a:gd name="T10" fmla="*/ 0 w 672"/>
                <a:gd name="T11" fmla="*/ 600 h 600"/>
                <a:gd name="T12" fmla="*/ 297 w 672"/>
                <a:gd name="T13" fmla="*/ 0 h 600"/>
                <a:gd name="T14" fmla="*/ 379 w 672"/>
                <a:gd name="T15" fmla="*/ 0 h 600"/>
                <a:gd name="T16" fmla="*/ 672 w 672"/>
                <a:gd name="T17" fmla="*/ 600 h 600"/>
                <a:gd name="T18" fmla="*/ 555 w 672"/>
                <a:gd name="T19" fmla="*/ 600 h 600"/>
                <a:gd name="T20" fmla="*/ 336 w 672"/>
                <a:gd name="T21" fmla="*/ 135 h 600"/>
                <a:gd name="T22" fmla="*/ 199 w 672"/>
                <a:gd name="T23" fmla="*/ 430 h 600"/>
                <a:gd name="T24" fmla="*/ 199 w 672"/>
                <a:gd name="T25" fmla="*/ 430 h 600"/>
                <a:gd name="T26" fmla="*/ 199 w 672"/>
                <a:gd name="T27" fmla="*/ 430 h 60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72"/>
                <a:gd name="T43" fmla="*/ 0 h 600"/>
                <a:gd name="T44" fmla="*/ 672 w 672"/>
                <a:gd name="T45" fmla="*/ 600 h 60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72" h="600">
                  <a:moveTo>
                    <a:pt x="199" y="430"/>
                  </a:moveTo>
                  <a:lnTo>
                    <a:pt x="402" y="430"/>
                  </a:lnTo>
                  <a:lnTo>
                    <a:pt x="434" y="507"/>
                  </a:lnTo>
                  <a:lnTo>
                    <a:pt x="164" y="507"/>
                  </a:lnTo>
                  <a:lnTo>
                    <a:pt x="121" y="600"/>
                  </a:lnTo>
                  <a:lnTo>
                    <a:pt x="0" y="600"/>
                  </a:lnTo>
                  <a:lnTo>
                    <a:pt x="297" y="0"/>
                  </a:lnTo>
                  <a:lnTo>
                    <a:pt x="379" y="0"/>
                  </a:lnTo>
                  <a:lnTo>
                    <a:pt x="672" y="600"/>
                  </a:lnTo>
                  <a:lnTo>
                    <a:pt x="555" y="600"/>
                  </a:lnTo>
                  <a:lnTo>
                    <a:pt x="336" y="135"/>
                  </a:lnTo>
                  <a:lnTo>
                    <a:pt x="199" y="430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8" name="Freeform 822"/>
            <p:cNvSpPr>
              <a:spLocks/>
            </p:cNvSpPr>
            <p:nvPr/>
          </p:nvSpPr>
          <p:spPr bwMode="black">
            <a:xfrm>
              <a:off x="3625" y="4976"/>
              <a:ext cx="667" cy="606"/>
            </a:xfrm>
            <a:custGeom>
              <a:avLst/>
              <a:gdLst>
                <a:gd name="T0" fmla="*/ 0 w 666"/>
                <a:gd name="T1" fmla="*/ 0 h 606"/>
                <a:gd name="T2" fmla="*/ 291 w 666"/>
                <a:gd name="T3" fmla="*/ 606 h 606"/>
                <a:gd name="T4" fmla="*/ 298 w 666"/>
                <a:gd name="T5" fmla="*/ 606 h 606"/>
                <a:gd name="T6" fmla="*/ 369 w 666"/>
                <a:gd name="T7" fmla="*/ 606 h 606"/>
                <a:gd name="T8" fmla="*/ 376 w 666"/>
                <a:gd name="T9" fmla="*/ 606 h 606"/>
                <a:gd name="T10" fmla="*/ 666 w 666"/>
                <a:gd name="T11" fmla="*/ 0 h 606"/>
                <a:gd name="T12" fmla="*/ 550 w 666"/>
                <a:gd name="T13" fmla="*/ 0 h 606"/>
                <a:gd name="T14" fmla="*/ 334 w 666"/>
                <a:gd name="T15" fmla="*/ 477 h 606"/>
                <a:gd name="T16" fmla="*/ 117 w 666"/>
                <a:gd name="T17" fmla="*/ 0 h 606"/>
                <a:gd name="T18" fmla="*/ 0 w 666"/>
                <a:gd name="T19" fmla="*/ 0 h 606"/>
                <a:gd name="T20" fmla="*/ 0 w 666"/>
                <a:gd name="T21" fmla="*/ 0 h 606"/>
                <a:gd name="T22" fmla="*/ 0 w 666"/>
                <a:gd name="T23" fmla="*/ 0 h 60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6"/>
                <a:gd name="T37" fmla="*/ 0 h 606"/>
                <a:gd name="T38" fmla="*/ 666 w 666"/>
                <a:gd name="T39" fmla="*/ 606 h 60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6" h="606">
                  <a:moveTo>
                    <a:pt x="0" y="0"/>
                  </a:moveTo>
                  <a:lnTo>
                    <a:pt x="291" y="606"/>
                  </a:lnTo>
                  <a:lnTo>
                    <a:pt x="298" y="606"/>
                  </a:lnTo>
                  <a:lnTo>
                    <a:pt x="369" y="606"/>
                  </a:lnTo>
                  <a:lnTo>
                    <a:pt x="376" y="606"/>
                  </a:lnTo>
                  <a:lnTo>
                    <a:pt x="666" y="0"/>
                  </a:lnTo>
                  <a:lnTo>
                    <a:pt x="550" y="0"/>
                  </a:lnTo>
                  <a:lnTo>
                    <a:pt x="334" y="477"/>
                  </a:lnTo>
                  <a:lnTo>
                    <a:pt x="11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9" name="Freeform 823"/>
            <p:cNvSpPr>
              <a:spLocks/>
            </p:cNvSpPr>
            <p:nvPr/>
          </p:nvSpPr>
          <p:spPr bwMode="black">
            <a:xfrm>
              <a:off x="4754" y="4976"/>
              <a:ext cx="667" cy="828"/>
            </a:xfrm>
            <a:custGeom>
              <a:avLst/>
              <a:gdLst>
                <a:gd name="T0" fmla="*/ 264 w 666"/>
                <a:gd name="T1" fmla="*/ 828 h 828"/>
                <a:gd name="T2" fmla="*/ 666 w 666"/>
                <a:gd name="T3" fmla="*/ 0 h 828"/>
                <a:gd name="T4" fmla="*/ 546 w 666"/>
                <a:gd name="T5" fmla="*/ 0 h 828"/>
                <a:gd name="T6" fmla="*/ 325 w 666"/>
                <a:gd name="T7" fmla="*/ 482 h 828"/>
                <a:gd name="T8" fmla="*/ 115 w 666"/>
                <a:gd name="T9" fmla="*/ 0 h 828"/>
                <a:gd name="T10" fmla="*/ 0 w 666"/>
                <a:gd name="T11" fmla="*/ 0 h 828"/>
                <a:gd name="T12" fmla="*/ 264 w 666"/>
                <a:gd name="T13" fmla="*/ 603 h 828"/>
                <a:gd name="T14" fmla="*/ 151 w 666"/>
                <a:gd name="T15" fmla="*/ 828 h 828"/>
                <a:gd name="T16" fmla="*/ 264 w 666"/>
                <a:gd name="T17" fmla="*/ 828 h 828"/>
                <a:gd name="T18" fmla="*/ 264 w 666"/>
                <a:gd name="T19" fmla="*/ 828 h 828"/>
                <a:gd name="T20" fmla="*/ 264 w 666"/>
                <a:gd name="T21" fmla="*/ 828 h 8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66"/>
                <a:gd name="T34" fmla="*/ 0 h 828"/>
                <a:gd name="T35" fmla="*/ 666 w 666"/>
                <a:gd name="T36" fmla="*/ 828 h 82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66" h="828">
                  <a:moveTo>
                    <a:pt x="264" y="828"/>
                  </a:moveTo>
                  <a:lnTo>
                    <a:pt x="666" y="0"/>
                  </a:lnTo>
                  <a:lnTo>
                    <a:pt x="546" y="0"/>
                  </a:lnTo>
                  <a:lnTo>
                    <a:pt x="325" y="482"/>
                  </a:lnTo>
                  <a:lnTo>
                    <a:pt x="115" y="0"/>
                  </a:lnTo>
                  <a:lnTo>
                    <a:pt x="0" y="0"/>
                  </a:lnTo>
                  <a:lnTo>
                    <a:pt x="264" y="603"/>
                  </a:lnTo>
                  <a:lnTo>
                    <a:pt x="151" y="828"/>
                  </a:lnTo>
                  <a:lnTo>
                    <a:pt x="264" y="828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8377238" y="6565900"/>
            <a:ext cx="309562" cy="2032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8843355D-58BB-4B0D-AC8C-5BC74E2072EE}" type="slidenum">
              <a:rPr lang="en-US" sz="800">
                <a:solidFill>
                  <a:srgbClr val="8F8F8F"/>
                </a:solidFill>
                <a:latin typeface="+mn-lt"/>
              </a:rPr>
              <a:pPr algn="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800" dirty="0">
              <a:solidFill>
                <a:srgbClr val="8F8F8F"/>
              </a:solidFill>
              <a:latin typeface="+mn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57200" y="6536333"/>
            <a:ext cx="4255943" cy="205184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1200" dirty="0" smtClean="0">
                <a:solidFill>
                  <a:srgbClr val="8F8F8F"/>
                </a:solidFill>
                <a:latin typeface="Arial" charset="0"/>
                <a:ea typeface="+mn-ea"/>
                <a:cs typeface="+mn-cs"/>
              </a:rPr>
              <a:t>© 2015 Avaya Inc</a:t>
            </a:r>
            <a:r>
              <a:rPr lang="en-US" sz="800" dirty="0" smtClean="0">
                <a:solidFill>
                  <a:srgbClr val="8F8F8F"/>
                </a:solidFill>
              </a:rPr>
              <a:t>.</a:t>
            </a:r>
            <a:r>
              <a:rPr lang="en-US" sz="800" baseline="0" dirty="0" smtClean="0">
                <a:solidFill>
                  <a:srgbClr val="8F8F8F"/>
                </a:solidFill>
              </a:rPr>
              <a:t> All rights reserved</a:t>
            </a:r>
            <a:r>
              <a:rPr lang="en-US" sz="800" dirty="0" smtClean="0">
                <a:solidFill>
                  <a:srgbClr val="8F8F8F"/>
                </a:solidFill>
              </a:rPr>
              <a:t>. </a:t>
            </a:r>
            <a:r>
              <a:rPr lang="en-US" sz="800" b="0" dirty="0" smtClean="0">
                <a:solidFill>
                  <a:srgbClr val="8F8F8F"/>
                </a:solidFill>
              </a:rPr>
              <a:t>NDA Confidential, Use pursuant to your agreement.</a:t>
            </a:r>
            <a:endParaRPr lang="en-US" sz="800" kern="1200" dirty="0">
              <a:solidFill>
                <a:srgbClr val="8F8F8F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2" y="2130552"/>
            <a:ext cx="6400800" cy="1097280"/>
          </a:xfrm>
        </p:spPr>
        <p:txBody>
          <a:bodyPr/>
          <a:lstStyle>
            <a:lvl1pPr algn="r">
              <a:defRPr sz="2800" b="0" i="0" cap="none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3300984"/>
            <a:ext cx="6400800" cy="1130300"/>
          </a:xfrm>
        </p:spPr>
        <p:txBody>
          <a:bodyPr>
            <a:noAutofit/>
          </a:bodyPr>
          <a:lstStyle>
            <a:lvl1pPr marL="0" indent="0" algn="r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5786A-EE7A-489F-BD6E-5FCD8098C9BC}" type="datetime1">
              <a:rPr lang="en-US"/>
              <a:pPr>
                <a:defRPr/>
              </a:pPr>
              <a:t>4/27/2015</a:t>
            </a:fld>
            <a:endParaRPr lang="en-US"/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2"/>
          <p:cNvSpPr>
            <a:spLocks noChangeArrowheads="1"/>
          </p:cNvSpPr>
          <p:nvPr/>
        </p:nvSpPr>
        <p:spPr bwMode="invGray">
          <a:xfrm>
            <a:off x="0" y="1581150"/>
            <a:ext cx="9144000" cy="3475038"/>
          </a:xfrm>
          <a:prstGeom prst="rect">
            <a:avLst/>
          </a:prstGeom>
          <a:gradFill rotWithShape="1">
            <a:gsLst>
              <a:gs pos="0">
                <a:srgbClr val="98050E"/>
              </a:gs>
              <a:gs pos="100000">
                <a:srgbClr val="D1081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invGray">
          <a:xfrm>
            <a:off x="3159125" y="1581150"/>
            <a:ext cx="304800" cy="246063"/>
          </a:xfrm>
          <a:prstGeom prst="rect">
            <a:avLst/>
          </a:prstGeom>
          <a:solidFill>
            <a:srgbClr val="D10811">
              <a:alpha val="7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invGray">
          <a:xfrm>
            <a:off x="2843213" y="1581150"/>
            <a:ext cx="304800" cy="246063"/>
          </a:xfrm>
          <a:prstGeom prst="rect">
            <a:avLst/>
          </a:prstGeom>
          <a:solidFill>
            <a:srgbClr val="D10811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invGray">
          <a:xfrm>
            <a:off x="8526463" y="1581150"/>
            <a:ext cx="304800" cy="250825"/>
          </a:xfrm>
          <a:prstGeom prst="rect">
            <a:avLst/>
          </a:prstGeom>
          <a:solidFill>
            <a:srgbClr val="D10811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invGray">
          <a:xfrm>
            <a:off x="8210550" y="1581150"/>
            <a:ext cx="304800" cy="250825"/>
          </a:xfrm>
          <a:prstGeom prst="rect">
            <a:avLst/>
          </a:prstGeom>
          <a:solidFill>
            <a:srgbClr val="D10811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16"/>
          <p:cNvSpPr>
            <a:spLocks noChangeArrowheads="1"/>
          </p:cNvSpPr>
          <p:nvPr/>
        </p:nvSpPr>
        <p:spPr bwMode="invGray">
          <a:xfrm>
            <a:off x="7894638" y="1581150"/>
            <a:ext cx="304800" cy="250825"/>
          </a:xfrm>
          <a:prstGeom prst="rect">
            <a:avLst/>
          </a:prstGeom>
          <a:solidFill>
            <a:srgbClr val="D10811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tangle 17"/>
          <p:cNvSpPr>
            <a:spLocks noChangeArrowheads="1"/>
          </p:cNvSpPr>
          <p:nvPr/>
        </p:nvSpPr>
        <p:spPr bwMode="invGray">
          <a:xfrm>
            <a:off x="7578725" y="1581150"/>
            <a:ext cx="304800" cy="250825"/>
          </a:xfrm>
          <a:prstGeom prst="rect">
            <a:avLst/>
          </a:prstGeom>
          <a:solidFill>
            <a:srgbClr val="D10811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invGray">
          <a:xfrm>
            <a:off x="7262813" y="1581150"/>
            <a:ext cx="304800" cy="250825"/>
          </a:xfrm>
          <a:prstGeom prst="rect">
            <a:avLst/>
          </a:prstGeom>
          <a:solidFill>
            <a:srgbClr val="D10811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Rectangle 19"/>
          <p:cNvSpPr>
            <a:spLocks noChangeArrowheads="1"/>
          </p:cNvSpPr>
          <p:nvPr/>
        </p:nvSpPr>
        <p:spPr bwMode="invGray">
          <a:xfrm>
            <a:off x="6946900" y="1581150"/>
            <a:ext cx="304800" cy="250825"/>
          </a:xfrm>
          <a:prstGeom prst="rect">
            <a:avLst/>
          </a:prstGeom>
          <a:solidFill>
            <a:srgbClr val="D10811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ectangle 20"/>
          <p:cNvSpPr>
            <a:spLocks noChangeArrowheads="1"/>
          </p:cNvSpPr>
          <p:nvPr/>
        </p:nvSpPr>
        <p:spPr bwMode="invGray">
          <a:xfrm>
            <a:off x="6630988" y="1581150"/>
            <a:ext cx="304800" cy="250825"/>
          </a:xfrm>
          <a:prstGeom prst="rect">
            <a:avLst/>
          </a:prstGeom>
          <a:solidFill>
            <a:srgbClr val="D10811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invGray">
          <a:xfrm>
            <a:off x="6316663" y="1581150"/>
            <a:ext cx="304800" cy="250825"/>
          </a:xfrm>
          <a:prstGeom prst="rect">
            <a:avLst/>
          </a:prstGeom>
          <a:solidFill>
            <a:srgbClr val="D1081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ctangle 22"/>
          <p:cNvSpPr>
            <a:spLocks noChangeArrowheads="1"/>
          </p:cNvSpPr>
          <p:nvPr/>
        </p:nvSpPr>
        <p:spPr bwMode="invGray">
          <a:xfrm>
            <a:off x="6000750" y="1581150"/>
            <a:ext cx="304800" cy="250825"/>
          </a:xfrm>
          <a:prstGeom prst="rect">
            <a:avLst/>
          </a:prstGeom>
          <a:solidFill>
            <a:srgbClr val="D10811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7" name="Rectangle 23"/>
          <p:cNvSpPr>
            <a:spLocks noChangeArrowheads="1"/>
          </p:cNvSpPr>
          <p:nvPr/>
        </p:nvSpPr>
        <p:spPr bwMode="invGray">
          <a:xfrm>
            <a:off x="5684838" y="1581150"/>
            <a:ext cx="304800" cy="250825"/>
          </a:xfrm>
          <a:prstGeom prst="rect">
            <a:avLst/>
          </a:prstGeom>
          <a:solidFill>
            <a:srgbClr val="D10811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Rectangle 24"/>
          <p:cNvSpPr>
            <a:spLocks noChangeArrowheads="1"/>
          </p:cNvSpPr>
          <p:nvPr/>
        </p:nvSpPr>
        <p:spPr bwMode="invGray">
          <a:xfrm>
            <a:off x="5368925" y="1581150"/>
            <a:ext cx="304800" cy="250825"/>
          </a:xfrm>
          <a:prstGeom prst="rect">
            <a:avLst/>
          </a:prstGeom>
          <a:solidFill>
            <a:srgbClr val="D10811">
              <a:alpha val="3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Rectangle 26"/>
          <p:cNvSpPr>
            <a:spLocks noChangeArrowheads="1"/>
          </p:cNvSpPr>
          <p:nvPr/>
        </p:nvSpPr>
        <p:spPr bwMode="invGray">
          <a:xfrm>
            <a:off x="4737100" y="1581150"/>
            <a:ext cx="304800" cy="250825"/>
          </a:xfrm>
          <a:prstGeom prst="rect">
            <a:avLst/>
          </a:prstGeom>
          <a:solidFill>
            <a:srgbClr val="D10811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0" name="Rectangle 27"/>
          <p:cNvSpPr>
            <a:spLocks noChangeArrowheads="1"/>
          </p:cNvSpPr>
          <p:nvPr/>
        </p:nvSpPr>
        <p:spPr bwMode="invGray">
          <a:xfrm>
            <a:off x="4421188" y="1581150"/>
            <a:ext cx="304800" cy="250825"/>
          </a:xfrm>
          <a:prstGeom prst="rect">
            <a:avLst/>
          </a:prstGeom>
          <a:solidFill>
            <a:srgbClr val="D10811">
              <a:alpha val="7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1" name="Rectangle 301"/>
          <p:cNvSpPr>
            <a:spLocks noChangeArrowheads="1"/>
          </p:cNvSpPr>
          <p:nvPr/>
        </p:nvSpPr>
        <p:spPr bwMode="invGray">
          <a:xfrm>
            <a:off x="3473450" y="4767263"/>
            <a:ext cx="304800" cy="274637"/>
          </a:xfrm>
          <a:prstGeom prst="rect">
            <a:avLst/>
          </a:prstGeom>
          <a:solidFill>
            <a:srgbClr val="D10811">
              <a:alpha val="7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2" name="Rectangle 302"/>
          <p:cNvSpPr>
            <a:spLocks noChangeArrowheads="1"/>
          </p:cNvSpPr>
          <p:nvPr/>
        </p:nvSpPr>
        <p:spPr bwMode="invGray">
          <a:xfrm>
            <a:off x="3157538" y="4767263"/>
            <a:ext cx="304800" cy="274637"/>
          </a:xfrm>
          <a:prstGeom prst="rect">
            <a:avLst/>
          </a:prstGeom>
          <a:solidFill>
            <a:srgbClr val="D10811">
              <a:alpha val="3803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3" name="Rectangle 304"/>
          <p:cNvSpPr>
            <a:spLocks noChangeArrowheads="1"/>
          </p:cNvSpPr>
          <p:nvPr/>
        </p:nvSpPr>
        <p:spPr bwMode="invGray">
          <a:xfrm>
            <a:off x="2525713" y="4767263"/>
            <a:ext cx="304800" cy="274637"/>
          </a:xfrm>
          <a:prstGeom prst="rect">
            <a:avLst/>
          </a:prstGeom>
          <a:solidFill>
            <a:srgbClr val="D10811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4" name="Rectangle 305"/>
          <p:cNvSpPr>
            <a:spLocks noChangeArrowheads="1"/>
          </p:cNvSpPr>
          <p:nvPr/>
        </p:nvSpPr>
        <p:spPr bwMode="invGray">
          <a:xfrm>
            <a:off x="2209800" y="4767263"/>
            <a:ext cx="304800" cy="274637"/>
          </a:xfrm>
          <a:prstGeom prst="rect">
            <a:avLst/>
          </a:prstGeom>
          <a:solidFill>
            <a:srgbClr val="D10811">
              <a:alpha val="3686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5" name="Rectangle 307"/>
          <p:cNvSpPr>
            <a:spLocks noChangeArrowheads="1"/>
          </p:cNvSpPr>
          <p:nvPr/>
        </p:nvSpPr>
        <p:spPr bwMode="invGray">
          <a:xfrm>
            <a:off x="1579563" y="4767263"/>
            <a:ext cx="304800" cy="274637"/>
          </a:xfrm>
          <a:prstGeom prst="rect">
            <a:avLst/>
          </a:prstGeom>
          <a:solidFill>
            <a:srgbClr val="D10811">
              <a:alpha val="3686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6" name="Rectangle 311"/>
          <p:cNvSpPr>
            <a:spLocks noChangeArrowheads="1"/>
          </p:cNvSpPr>
          <p:nvPr/>
        </p:nvSpPr>
        <p:spPr bwMode="invGray">
          <a:xfrm>
            <a:off x="8524875" y="4767263"/>
            <a:ext cx="304800" cy="274637"/>
          </a:xfrm>
          <a:prstGeom prst="rect">
            <a:avLst/>
          </a:prstGeom>
          <a:solidFill>
            <a:srgbClr val="D10811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7" name="Rectangle 312"/>
          <p:cNvSpPr>
            <a:spLocks noChangeArrowheads="1"/>
          </p:cNvSpPr>
          <p:nvPr/>
        </p:nvSpPr>
        <p:spPr bwMode="invGray">
          <a:xfrm>
            <a:off x="8208963" y="4767263"/>
            <a:ext cx="304800" cy="274637"/>
          </a:xfrm>
          <a:prstGeom prst="rect">
            <a:avLst/>
          </a:prstGeom>
          <a:solidFill>
            <a:srgbClr val="D10811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8" name="Rectangle 314"/>
          <p:cNvSpPr>
            <a:spLocks noChangeArrowheads="1"/>
          </p:cNvSpPr>
          <p:nvPr/>
        </p:nvSpPr>
        <p:spPr bwMode="invGray">
          <a:xfrm>
            <a:off x="7577138" y="4767263"/>
            <a:ext cx="304800" cy="274637"/>
          </a:xfrm>
          <a:prstGeom prst="rect">
            <a:avLst/>
          </a:prstGeom>
          <a:solidFill>
            <a:srgbClr val="D10811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Rectangle 315"/>
          <p:cNvSpPr>
            <a:spLocks noChangeArrowheads="1"/>
          </p:cNvSpPr>
          <p:nvPr/>
        </p:nvSpPr>
        <p:spPr bwMode="invGray">
          <a:xfrm>
            <a:off x="7261225" y="4767263"/>
            <a:ext cx="304800" cy="274637"/>
          </a:xfrm>
          <a:prstGeom prst="rect">
            <a:avLst/>
          </a:prstGeom>
          <a:solidFill>
            <a:srgbClr val="D10811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0" name="Rectangle 317"/>
          <p:cNvSpPr>
            <a:spLocks noChangeArrowheads="1"/>
          </p:cNvSpPr>
          <p:nvPr/>
        </p:nvSpPr>
        <p:spPr bwMode="invGray">
          <a:xfrm>
            <a:off x="6629400" y="4767263"/>
            <a:ext cx="304800" cy="274637"/>
          </a:xfrm>
          <a:prstGeom prst="rect">
            <a:avLst/>
          </a:prstGeom>
          <a:solidFill>
            <a:srgbClr val="D10811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1" name="Rectangle 318"/>
          <p:cNvSpPr>
            <a:spLocks noChangeArrowheads="1"/>
          </p:cNvSpPr>
          <p:nvPr/>
        </p:nvSpPr>
        <p:spPr bwMode="invGray">
          <a:xfrm>
            <a:off x="6315075" y="4767263"/>
            <a:ext cx="304800" cy="274637"/>
          </a:xfrm>
          <a:prstGeom prst="rect">
            <a:avLst/>
          </a:prstGeom>
          <a:solidFill>
            <a:srgbClr val="D1081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2" name="Rectangle 321"/>
          <p:cNvSpPr>
            <a:spLocks noChangeArrowheads="1"/>
          </p:cNvSpPr>
          <p:nvPr/>
        </p:nvSpPr>
        <p:spPr bwMode="invGray">
          <a:xfrm>
            <a:off x="5367338" y="4767263"/>
            <a:ext cx="304800" cy="274637"/>
          </a:xfrm>
          <a:prstGeom prst="rect">
            <a:avLst/>
          </a:prstGeom>
          <a:solidFill>
            <a:srgbClr val="D10811">
              <a:alpha val="38039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3" name="Rectangle 323"/>
          <p:cNvSpPr>
            <a:spLocks noChangeArrowheads="1"/>
          </p:cNvSpPr>
          <p:nvPr/>
        </p:nvSpPr>
        <p:spPr bwMode="invGray">
          <a:xfrm>
            <a:off x="4735513" y="4767263"/>
            <a:ext cx="304800" cy="274637"/>
          </a:xfrm>
          <a:prstGeom prst="rect">
            <a:avLst/>
          </a:prstGeom>
          <a:solidFill>
            <a:srgbClr val="D10811">
              <a:alpha val="38039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4" name="Rectangle 33"/>
          <p:cNvSpPr/>
          <p:nvPr/>
        </p:nvSpPr>
        <p:spPr bwMode="white">
          <a:xfrm>
            <a:off x="0" y="1847850"/>
            <a:ext cx="9144000" cy="2925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5" name="Group 818"/>
          <p:cNvGrpSpPr>
            <a:grpSpLocks/>
          </p:cNvGrpSpPr>
          <p:nvPr/>
        </p:nvGrpSpPr>
        <p:grpSpPr bwMode="auto">
          <a:xfrm>
            <a:off x="7472363" y="701675"/>
            <a:ext cx="1111250" cy="314325"/>
            <a:chOff x="3063" y="4976"/>
            <a:chExt cx="2916" cy="828"/>
          </a:xfrm>
        </p:grpSpPr>
        <p:sp>
          <p:nvSpPr>
            <p:cNvPr id="36" name="Freeform 819"/>
            <p:cNvSpPr>
              <a:spLocks/>
            </p:cNvSpPr>
            <p:nvPr/>
          </p:nvSpPr>
          <p:spPr bwMode="black">
            <a:xfrm>
              <a:off x="5308" y="4976"/>
              <a:ext cx="671" cy="606"/>
            </a:xfrm>
            <a:custGeom>
              <a:avLst/>
              <a:gdLst>
                <a:gd name="T0" fmla="*/ 199 w 672"/>
                <a:gd name="T1" fmla="*/ 433 h 606"/>
                <a:gd name="T2" fmla="*/ 399 w 672"/>
                <a:gd name="T3" fmla="*/ 433 h 606"/>
                <a:gd name="T4" fmla="*/ 430 w 672"/>
                <a:gd name="T5" fmla="*/ 512 h 606"/>
                <a:gd name="T6" fmla="*/ 161 w 672"/>
                <a:gd name="T7" fmla="*/ 512 h 606"/>
                <a:gd name="T8" fmla="*/ 117 w 672"/>
                <a:gd name="T9" fmla="*/ 606 h 606"/>
                <a:gd name="T10" fmla="*/ 0 w 672"/>
                <a:gd name="T11" fmla="*/ 606 h 606"/>
                <a:gd name="T12" fmla="*/ 294 w 672"/>
                <a:gd name="T13" fmla="*/ 0 h 606"/>
                <a:gd name="T14" fmla="*/ 375 w 672"/>
                <a:gd name="T15" fmla="*/ 0 h 606"/>
                <a:gd name="T16" fmla="*/ 672 w 672"/>
                <a:gd name="T17" fmla="*/ 606 h 606"/>
                <a:gd name="T18" fmla="*/ 552 w 672"/>
                <a:gd name="T19" fmla="*/ 606 h 606"/>
                <a:gd name="T20" fmla="*/ 337 w 672"/>
                <a:gd name="T21" fmla="*/ 138 h 606"/>
                <a:gd name="T22" fmla="*/ 199 w 672"/>
                <a:gd name="T23" fmla="*/ 433 h 606"/>
                <a:gd name="T24" fmla="*/ 199 w 672"/>
                <a:gd name="T25" fmla="*/ 433 h 606"/>
                <a:gd name="T26" fmla="*/ 199 w 672"/>
                <a:gd name="T27" fmla="*/ 433 h 60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72"/>
                <a:gd name="T43" fmla="*/ 0 h 606"/>
                <a:gd name="T44" fmla="*/ 672 w 672"/>
                <a:gd name="T45" fmla="*/ 606 h 60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72" h="606">
                  <a:moveTo>
                    <a:pt x="199" y="433"/>
                  </a:moveTo>
                  <a:lnTo>
                    <a:pt x="399" y="433"/>
                  </a:lnTo>
                  <a:lnTo>
                    <a:pt x="430" y="512"/>
                  </a:lnTo>
                  <a:lnTo>
                    <a:pt x="161" y="512"/>
                  </a:lnTo>
                  <a:lnTo>
                    <a:pt x="117" y="606"/>
                  </a:lnTo>
                  <a:lnTo>
                    <a:pt x="0" y="606"/>
                  </a:lnTo>
                  <a:lnTo>
                    <a:pt x="294" y="0"/>
                  </a:lnTo>
                  <a:lnTo>
                    <a:pt x="375" y="0"/>
                  </a:lnTo>
                  <a:lnTo>
                    <a:pt x="672" y="606"/>
                  </a:lnTo>
                  <a:lnTo>
                    <a:pt x="552" y="606"/>
                  </a:lnTo>
                  <a:lnTo>
                    <a:pt x="337" y="138"/>
                  </a:lnTo>
                  <a:lnTo>
                    <a:pt x="199" y="433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7" name="Freeform 820"/>
            <p:cNvSpPr>
              <a:spLocks/>
            </p:cNvSpPr>
            <p:nvPr/>
          </p:nvSpPr>
          <p:spPr bwMode="black">
            <a:xfrm>
              <a:off x="3063" y="4980"/>
              <a:ext cx="671" cy="602"/>
            </a:xfrm>
            <a:custGeom>
              <a:avLst/>
              <a:gdLst>
                <a:gd name="T0" fmla="*/ 199 w 672"/>
                <a:gd name="T1" fmla="*/ 430 h 600"/>
                <a:gd name="T2" fmla="*/ 399 w 672"/>
                <a:gd name="T3" fmla="*/ 430 h 600"/>
                <a:gd name="T4" fmla="*/ 434 w 672"/>
                <a:gd name="T5" fmla="*/ 507 h 600"/>
                <a:gd name="T6" fmla="*/ 165 w 672"/>
                <a:gd name="T7" fmla="*/ 507 h 600"/>
                <a:gd name="T8" fmla="*/ 122 w 672"/>
                <a:gd name="T9" fmla="*/ 600 h 600"/>
                <a:gd name="T10" fmla="*/ 0 w 672"/>
                <a:gd name="T11" fmla="*/ 600 h 600"/>
                <a:gd name="T12" fmla="*/ 298 w 672"/>
                <a:gd name="T13" fmla="*/ 0 h 600"/>
                <a:gd name="T14" fmla="*/ 380 w 672"/>
                <a:gd name="T15" fmla="*/ 0 h 600"/>
                <a:gd name="T16" fmla="*/ 672 w 672"/>
                <a:gd name="T17" fmla="*/ 600 h 600"/>
                <a:gd name="T18" fmla="*/ 555 w 672"/>
                <a:gd name="T19" fmla="*/ 600 h 600"/>
                <a:gd name="T20" fmla="*/ 337 w 672"/>
                <a:gd name="T21" fmla="*/ 135 h 600"/>
                <a:gd name="T22" fmla="*/ 199 w 672"/>
                <a:gd name="T23" fmla="*/ 430 h 600"/>
                <a:gd name="T24" fmla="*/ 199 w 672"/>
                <a:gd name="T25" fmla="*/ 430 h 600"/>
                <a:gd name="T26" fmla="*/ 199 w 672"/>
                <a:gd name="T27" fmla="*/ 430 h 60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72"/>
                <a:gd name="T43" fmla="*/ 0 h 600"/>
                <a:gd name="T44" fmla="*/ 672 w 672"/>
                <a:gd name="T45" fmla="*/ 600 h 60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72" h="600">
                  <a:moveTo>
                    <a:pt x="199" y="430"/>
                  </a:moveTo>
                  <a:lnTo>
                    <a:pt x="399" y="430"/>
                  </a:lnTo>
                  <a:lnTo>
                    <a:pt x="434" y="507"/>
                  </a:lnTo>
                  <a:lnTo>
                    <a:pt x="165" y="507"/>
                  </a:lnTo>
                  <a:lnTo>
                    <a:pt x="122" y="600"/>
                  </a:lnTo>
                  <a:lnTo>
                    <a:pt x="0" y="600"/>
                  </a:lnTo>
                  <a:lnTo>
                    <a:pt x="298" y="0"/>
                  </a:lnTo>
                  <a:lnTo>
                    <a:pt x="380" y="0"/>
                  </a:lnTo>
                  <a:lnTo>
                    <a:pt x="672" y="600"/>
                  </a:lnTo>
                  <a:lnTo>
                    <a:pt x="555" y="600"/>
                  </a:lnTo>
                  <a:lnTo>
                    <a:pt x="337" y="135"/>
                  </a:lnTo>
                  <a:lnTo>
                    <a:pt x="199" y="430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8" name="Freeform 821"/>
            <p:cNvSpPr>
              <a:spLocks/>
            </p:cNvSpPr>
            <p:nvPr/>
          </p:nvSpPr>
          <p:spPr bwMode="black">
            <a:xfrm>
              <a:off x="4179" y="4980"/>
              <a:ext cx="671" cy="602"/>
            </a:xfrm>
            <a:custGeom>
              <a:avLst/>
              <a:gdLst>
                <a:gd name="T0" fmla="*/ 199 w 672"/>
                <a:gd name="T1" fmla="*/ 430 h 600"/>
                <a:gd name="T2" fmla="*/ 402 w 672"/>
                <a:gd name="T3" fmla="*/ 430 h 600"/>
                <a:gd name="T4" fmla="*/ 434 w 672"/>
                <a:gd name="T5" fmla="*/ 507 h 600"/>
                <a:gd name="T6" fmla="*/ 164 w 672"/>
                <a:gd name="T7" fmla="*/ 507 h 600"/>
                <a:gd name="T8" fmla="*/ 121 w 672"/>
                <a:gd name="T9" fmla="*/ 600 h 600"/>
                <a:gd name="T10" fmla="*/ 0 w 672"/>
                <a:gd name="T11" fmla="*/ 600 h 600"/>
                <a:gd name="T12" fmla="*/ 297 w 672"/>
                <a:gd name="T13" fmla="*/ 0 h 600"/>
                <a:gd name="T14" fmla="*/ 379 w 672"/>
                <a:gd name="T15" fmla="*/ 0 h 600"/>
                <a:gd name="T16" fmla="*/ 672 w 672"/>
                <a:gd name="T17" fmla="*/ 600 h 600"/>
                <a:gd name="T18" fmla="*/ 555 w 672"/>
                <a:gd name="T19" fmla="*/ 600 h 600"/>
                <a:gd name="T20" fmla="*/ 336 w 672"/>
                <a:gd name="T21" fmla="*/ 135 h 600"/>
                <a:gd name="T22" fmla="*/ 199 w 672"/>
                <a:gd name="T23" fmla="*/ 430 h 600"/>
                <a:gd name="T24" fmla="*/ 199 w 672"/>
                <a:gd name="T25" fmla="*/ 430 h 600"/>
                <a:gd name="T26" fmla="*/ 199 w 672"/>
                <a:gd name="T27" fmla="*/ 430 h 60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72"/>
                <a:gd name="T43" fmla="*/ 0 h 600"/>
                <a:gd name="T44" fmla="*/ 672 w 672"/>
                <a:gd name="T45" fmla="*/ 600 h 60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72" h="600">
                  <a:moveTo>
                    <a:pt x="199" y="430"/>
                  </a:moveTo>
                  <a:lnTo>
                    <a:pt x="402" y="430"/>
                  </a:lnTo>
                  <a:lnTo>
                    <a:pt x="434" y="507"/>
                  </a:lnTo>
                  <a:lnTo>
                    <a:pt x="164" y="507"/>
                  </a:lnTo>
                  <a:lnTo>
                    <a:pt x="121" y="600"/>
                  </a:lnTo>
                  <a:lnTo>
                    <a:pt x="0" y="600"/>
                  </a:lnTo>
                  <a:lnTo>
                    <a:pt x="297" y="0"/>
                  </a:lnTo>
                  <a:lnTo>
                    <a:pt x="379" y="0"/>
                  </a:lnTo>
                  <a:lnTo>
                    <a:pt x="672" y="600"/>
                  </a:lnTo>
                  <a:lnTo>
                    <a:pt x="555" y="600"/>
                  </a:lnTo>
                  <a:lnTo>
                    <a:pt x="336" y="135"/>
                  </a:lnTo>
                  <a:lnTo>
                    <a:pt x="199" y="430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9" name="Freeform 822"/>
            <p:cNvSpPr>
              <a:spLocks/>
            </p:cNvSpPr>
            <p:nvPr/>
          </p:nvSpPr>
          <p:spPr bwMode="black">
            <a:xfrm>
              <a:off x="3625" y="4976"/>
              <a:ext cx="667" cy="606"/>
            </a:xfrm>
            <a:custGeom>
              <a:avLst/>
              <a:gdLst>
                <a:gd name="T0" fmla="*/ 0 w 666"/>
                <a:gd name="T1" fmla="*/ 0 h 606"/>
                <a:gd name="T2" fmla="*/ 291 w 666"/>
                <a:gd name="T3" fmla="*/ 606 h 606"/>
                <a:gd name="T4" fmla="*/ 298 w 666"/>
                <a:gd name="T5" fmla="*/ 606 h 606"/>
                <a:gd name="T6" fmla="*/ 369 w 666"/>
                <a:gd name="T7" fmla="*/ 606 h 606"/>
                <a:gd name="T8" fmla="*/ 376 w 666"/>
                <a:gd name="T9" fmla="*/ 606 h 606"/>
                <a:gd name="T10" fmla="*/ 666 w 666"/>
                <a:gd name="T11" fmla="*/ 0 h 606"/>
                <a:gd name="T12" fmla="*/ 550 w 666"/>
                <a:gd name="T13" fmla="*/ 0 h 606"/>
                <a:gd name="T14" fmla="*/ 334 w 666"/>
                <a:gd name="T15" fmla="*/ 477 h 606"/>
                <a:gd name="T16" fmla="*/ 117 w 666"/>
                <a:gd name="T17" fmla="*/ 0 h 606"/>
                <a:gd name="T18" fmla="*/ 0 w 666"/>
                <a:gd name="T19" fmla="*/ 0 h 606"/>
                <a:gd name="T20" fmla="*/ 0 w 666"/>
                <a:gd name="T21" fmla="*/ 0 h 606"/>
                <a:gd name="T22" fmla="*/ 0 w 666"/>
                <a:gd name="T23" fmla="*/ 0 h 60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6"/>
                <a:gd name="T37" fmla="*/ 0 h 606"/>
                <a:gd name="T38" fmla="*/ 666 w 666"/>
                <a:gd name="T39" fmla="*/ 606 h 60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6" h="606">
                  <a:moveTo>
                    <a:pt x="0" y="0"/>
                  </a:moveTo>
                  <a:lnTo>
                    <a:pt x="291" y="606"/>
                  </a:lnTo>
                  <a:lnTo>
                    <a:pt x="298" y="606"/>
                  </a:lnTo>
                  <a:lnTo>
                    <a:pt x="369" y="606"/>
                  </a:lnTo>
                  <a:lnTo>
                    <a:pt x="376" y="606"/>
                  </a:lnTo>
                  <a:lnTo>
                    <a:pt x="666" y="0"/>
                  </a:lnTo>
                  <a:lnTo>
                    <a:pt x="550" y="0"/>
                  </a:lnTo>
                  <a:lnTo>
                    <a:pt x="334" y="477"/>
                  </a:lnTo>
                  <a:lnTo>
                    <a:pt x="11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0" name="Freeform 823"/>
            <p:cNvSpPr>
              <a:spLocks/>
            </p:cNvSpPr>
            <p:nvPr/>
          </p:nvSpPr>
          <p:spPr bwMode="black">
            <a:xfrm>
              <a:off x="4754" y="4976"/>
              <a:ext cx="667" cy="828"/>
            </a:xfrm>
            <a:custGeom>
              <a:avLst/>
              <a:gdLst>
                <a:gd name="T0" fmla="*/ 264 w 666"/>
                <a:gd name="T1" fmla="*/ 828 h 828"/>
                <a:gd name="T2" fmla="*/ 666 w 666"/>
                <a:gd name="T3" fmla="*/ 0 h 828"/>
                <a:gd name="T4" fmla="*/ 546 w 666"/>
                <a:gd name="T5" fmla="*/ 0 h 828"/>
                <a:gd name="T6" fmla="*/ 325 w 666"/>
                <a:gd name="T7" fmla="*/ 482 h 828"/>
                <a:gd name="T8" fmla="*/ 115 w 666"/>
                <a:gd name="T9" fmla="*/ 0 h 828"/>
                <a:gd name="T10" fmla="*/ 0 w 666"/>
                <a:gd name="T11" fmla="*/ 0 h 828"/>
                <a:gd name="T12" fmla="*/ 264 w 666"/>
                <a:gd name="T13" fmla="*/ 603 h 828"/>
                <a:gd name="T14" fmla="*/ 151 w 666"/>
                <a:gd name="T15" fmla="*/ 828 h 828"/>
                <a:gd name="T16" fmla="*/ 264 w 666"/>
                <a:gd name="T17" fmla="*/ 828 h 828"/>
                <a:gd name="T18" fmla="*/ 264 w 666"/>
                <a:gd name="T19" fmla="*/ 828 h 828"/>
                <a:gd name="T20" fmla="*/ 264 w 666"/>
                <a:gd name="T21" fmla="*/ 828 h 8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66"/>
                <a:gd name="T34" fmla="*/ 0 h 828"/>
                <a:gd name="T35" fmla="*/ 666 w 666"/>
                <a:gd name="T36" fmla="*/ 828 h 82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66" h="828">
                  <a:moveTo>
                    <a:pt x="264" y="828"/>
                  </a:moveTo>
                  <a:lnTo>
                    <a:pt x="666" y="0"/>
                  </a:lnTo>
                  <a:lnTo>
                    <a:pt x="546" y="0"/>
                  </a:lnTo>
                  <a:lnTo>
                    <a:pt x="325" y="482"/>
                  </a:lnTo>
                  <a:lnTo>
                    <a:pt x="115" y="0"/>
                  </a:lnTo>
                  <a:lnTo>
                    <a:pt x="0" y="0"/>
                  </a:lnTo>
                  <a:lnTo>
                    <a:pt x="264" y="603"/>
                  </a:lnTo>
                  <a:lnTo>
                    <a:pt x="151" y="828"/>
                  </a:lnTo>
                  <a:lnTo>
                    <a:pt x="264" y="828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8377238" y="6565900"/>
            <a:ext cx="309562" cy="2032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9BD790E0-83F8-4905-81B5-F0909A85648A}" type="slidenum">
              <a:rPr lang="en-US" sz="800">
                <a:solidFill>
                  <a:srgbClr val="8F8F8F"/>
                </a:solidFill>
                <a:latin typeface="+mn-lt"/>
              </a:rPr>
              <a:pPr algn="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800" dirty="0">
              <a:solidFill>
                <a:srgbClr val="8F8F8F"/>
              </a:solidFill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57200" y="6537325"/>
            <a:ext cx="1912938" cy="2032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srgbClr val="8F8F8F"/>
                </a:solidFill>
                <a:latin typeface="+mn-lt"/>
              </a:rPr>
              <a:t>© </a:t>
            </a:r>
            <a:r>
              <a:rPr lang="en-US" sz="800" dirty="0" smtClean="0">
                <a:solidFill>
                  <a:srgbClr val="8F8F8F"/>
                </a:solidFill>
                <a:latin typeface="+mn-lt"/>
              </a:rPr>
              <a:t>2015 </a:t>
            </a:r>
            <a:r>
              <a:rPr lang="en-US" sz="800" dirty="0">
                <a:solidFill>
                  <a:srgbClr val="8F8F8F"/>
                </a:solidFill>
                <a:latin typeface="+mn-lt"/>
              </a:rPr>
              <a:t>Avaya Inc. All rights reserved.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130552"/>
            <a:ext cx="6745224" cy="2029968"/>
          </a:xfrm>
        </p:spPr>
        <p:txBody>
          <a:bodyPr anchor="ctr"/>
          <a:lstStyle>
            <a:lvl1pPr algn="r">
              <a:defRPr sz="2800" b="0" i="0" cap="none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800" y="5357611"/>
            <a:ext cx="6745224" cy="476519"/>
          </a:xfrm>
        </p:spPr>
        <p:txBody>
          <a:bodyPr anchor="b">
            <a:noAutofit/>
          </a:bodyPr>
          <a:lstStyle>
            <a:lvl1pPr marL="0" indent="0" algn="r">
              <a:lnSpc>
                <a:spcPct val="90000"/>
              </a:lnSpc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8" name="Text Placeholder 2"/>
          <p:cNvSpPr>
            <a:spLocks noGrp="1"/>
          </p:cNvSpPr>
          <p:nvPr>
            <p:ph type="body" idx="13"/>
          </p:nvPr>
        </p:nvSpPr>
        <p:spPr>
          <a:xfrm>
            <a:off x="1447800" y="5841642"/>
            <a:ext cx="6745224" cy="381000"/>
          </a:xfrm>
        </p:spPr>
        <p:txBody>
          <a:bodyPr>
            <a:normAutofit/>
          </a:bodyPr>
          <a:lstStyle>
            <a:lvl1pPr marL="0" indent="0" algn="r">
              <a:lnSpc>
                <a:spcPct val="90000"/>
              </a:lnSpc>
              <a:spcBef>
                <a:spcPts val="0"/>
              </a:spcBef>
              <a:buNone/>
              <a:defRPr sz="2000" i="1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3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75694-1621-44E3-88A2-A1A5EEBCFCAD}" type="datetime1">
              <a:rPr lang="en-US"/>
              <a:pPr>
                <a:defRPr/>
              </a:pPr>
              <a:t>4/27/2015</a:t>
            </a:fld>
            <a:endParaRPr lang="en-US"/>
          </a:p>
        </p:txBody>
      </p:sp>
    </p:spTree>
  </p:cSld>
  <p:clrMapOvr>
    <a:masterClrMapping/>
  </p:clrMapOvr>
  <p:transition spd="slow"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724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724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EDEAC-8599-4076-A83E-D5307EF1D4A5}" type="datetime1">
              <a:rPr lang="en-US"/>
              <a:pPr>
                <a:defRPr/>
              </a:pPr>
              <a:t>4/27/2015</a:t>
            </a:fld>
            <a:endParaRPr lang="en-US"/>
          </a:p>
        </p:txBody>
      </p:sp>
    </p:spTree>
  </p:cSld>
  <p:clrMapOvr>
    <a:masterClrMapping/>
  </p:clrMapOvr>
  <p:transition spd="slow"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750888"/>
          </a:xfrm>
        </p:spPr>
        <p:txBody>
          <a:bodyPr anchor="b">
            <a:norm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6000"/>
            <a:ext cx="4040188" cy="3886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750888"/>
          </a:xfrm>
        </p:spPr>
        <p:txBody>
          <a:bodyPr anchor="b">
            <a:norm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86000"/>
            <a:ext cx="4041775" cy="3886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0085F-EA51-4D95-9CA8-D16795F8B7EC}" type="datetime1">
              <a:rPr lang="en-US"/>
              <a:pPr>
                <a:defRPr/>
              </a:pPr>
              <a:t>4/27/2015</a:t>
            </a:fld>
            <a:endParaRPr lang="en-US"/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56E62-0C45-4998-812E-87FC982C523B}" type="datetime1">
              <a:rPr lang="en-US"/>
              <a:pPr>
                <a:defRPr/>
              </a:pPr>
              <a:t>4/27/2015</a:t>
            </a:fld>
            <a:endParaRPr lang="en-US"/>
          </a:p>
        </p:txBody>
      </p:sp>
    </p:spTree>
  </p:cSld>
  <p:clrMapOvr>
    <a:masterClrMapping/>
  </p:clrMapOvr>
  <p:transition spd="slow"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57200" y="1295400"/>
            <a:ext cx="82296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0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/>
            </a:lvl2pPr>
            <a:lvl3pPr marL="0" indent="0">
              <a:spcBef>
                <a:spcPts val="0"/>
              </a:spcBef>
              <a:buNone/>
              <a:defRPr/>
            </a:lvl3pPr>
            <a:lvl4pPr marL="0" indent="0">
              <a:spcBef>
                <a:spcPts val="0"/>
              </a:spcBef>
              <a:buNone/>
              <a:defRPr/>
            </a:lvl4pPr>
            <a:lvl5pPr marL="0" indent="0">
              <a:spcBef>
                <a:spcPts val="0"/>
              </a:spcBef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99836-8E3E-45FF-B350-270FF7EE3B1B}" type="datetime1">
              <a:rPr lang="en-US"/>
              <a:pPr>
                <a:defRPr/>
              </a:pPr>
              <a:t>4/27/2015</a:t>
            </a:fld>
            <a:endParaRPr lang="en-US"/>
          </a:p>
        </p:txBody>
      </p:sp>
    </p:spTree>
  </p:cSld>
  <p:clrMapOvr>
    <a:masterClrMapping/>
  </p:clrMapOvr>
  <p:transition spd="slow"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invGray">
          <a:xfrm>
            <a:off x="0" y="-7938"/>
            <a:ext cx="9144000" cy="366713"/>
          </a:xfrm>
          <a:prstGeom prst="rect">
            <a:avLst/>
          </a:prstGeom>
          <a:gradFill rotWithShape="1">
            <a:gsLst>
              <a:gs pos="0">
                <a:srgbClr val="91050F">
                  <a:alpha val="76000"/>
                </a:srgbClr>
              </a:gs>
              <a:gs pos="100000">
                <a:srgbClr val="D1081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68"/>
          <p:cNvSpPr>
            <a:spLocks noChangeArrowheads="1"/>
          </p:cNvSpPr>
          <p:nvPr/>
        </p:nvSpPr>
        <p:spPr bwMode="invGray">
          <a:xfrm>
            <a:off x="5662613" y="-7938"/>
            <a:ext cx="390525" cy="36512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0" name="Rectangle 69"/>
          <p:cNvSpPr>
            <a:spLocks noChangeArrowheads="1"/>
          </p:cNvSpPr>
          <p:nvPr/>
        </p:nvSpPr>
        <p:spPr bwMode="invGray">
          <a:xfrm>
            <a:off x="5257800" y="-7938"/>
            <a:ext cx="390525" cy="36512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1" name="Rectangle 72"/>
          <p:cNvSpPr>
            <a:spLocks noChangeArrowheads="1"/>
          </p:cNvSpPr>
          <p:nvPr/>
        </p:nvSpPr>
        <p:spPr bwMode="invGray">
          <a:xfrm>
            <a:off x="4043363" y="-7938"/>
            <a:ext cx="390525" cy="36512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2" name="Rectangle 73"/>
          <p:cNvSpPr>
            <a:spLocks noChangeArrowheads="1"/>
          </p:cNvSpPr>
          <p:nvPr/>
        </p:nvSpPr>
        <p:spPr bwMode="invGray">
          <a:xfrm>
            <a:off x="3638550" y="-7938"/>
            <a:ext cx="390525" cy="36512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3" name="Rectangle 76"/>
          <p:cNvSpPr>
            <a:spLocks noChangeArrowheads="1"/>
          </p:cNvSpPr>
          <p:nvPr/>
        </p:nvSpPr>
        <p:spPr bwMode="invGray">
          <a:xfrm>
            <a:off x="2427288" y="-7938"/>
            <a:ext cx="390525" cy="36512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4" name="Rectangle 77"/>
          <p:cNvSpPr>
            <a:spLocks noChangeArrowheads="1"/>
          </p:cNvSpPr>
          <p:nvPr/>
        </p:nvSpPr>
        <p:spPr bwMode="invGray">
          <a:xfrm>
            <a:off x="2022475" y="-7938"/>
            <a:ext cx="390525" cy="36512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5" name="Rectangle 79"/>
          <p:cNvSpPr>
            <a:spLocks noChangeArrowheads="1"/>
          </p:cNvSpPr>
          <p:nvPr/>
        </p:nvSpPr>
        <p:spPr bwMode="invGray">
          <a:xfrm>
            <a:off x="1212850" y="-7938"/>
            <a:ext cx="390525" cy="36512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6" name="Rectangle 82"/>
          <p:cNvSpPr>
            <a:spLocks noChangeArrowheads="1"/>
          </p:cNvSpPr>
          <p:nvPr/>
        </p:nvSpPr>
        <p:spPr bwMode="invGray">
          <a:xfrm>
            <a:off x="0" y="-7938"/>
            <a:ext cx="390525" cy="36512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invGray">
          <a:xfrm>
            <a:off x="0" y="-7938"/>
            <a:ext cx="9144000" cy="366713"/>
          </a:xfrm>
          <a:prstGeom prst="rect">
            <a:avLst/>
          </a:prstGeom>
          <a:gradFill rotWithShape="1">
            <a:gsLst>
              <a:gs pos="0">
                <a:srgbClr val="91050F">
                  <a:alpha val="76000"/>
                </a:srgbClr>
              </a:gs>
              <a:gs pos="100000">
                <a:srgbClr val="D1081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27"/>
          <p:cNvGrpSpPr>
            <a:grpSpLocks/>
          </p:cNvGrpSpPr>
          <p:nvPr/>
        </p:nvGrpSpPr>
        <p:grpSpPr bwMode="black">
          <a:xfrm>
            <a:off x="7908916" y="80554"/>
            <a:ext cx="858838" cy="242887"/>
            <a:chOff x="4707" y="440"/>
            <a:chExt cx="700" cy="198"/>
          </a:xfrm>
          <a:solidFill>
            <a:sysClr val="window" lastClr="FFFFFF"/>
          </a:solidFill>
        </p:grpSpPr>
        <p:sp>
          <p:nvSpPr>
            <p:cNvPr id="23" name="Freeform 128"/>
            <p:cNvSpPr>
              <a:spLocks/>
            </p:cNvSpPr>
            <p:nvPr/>
          </p:nvSpPr>
          <p:spPr bwMode="black">
            <a:xfrm>
              <a:off x="5247" y="440"/>
              <a:ext cx="160" cy="145"/>
            </a:xfrm>
            <a:custGeom>
              <a:avLst/>
              <a:gdLst>
                <a:gd name="T0" fmla="*/ 199 w 672"/>
                <a:gd name="T1" fmla="*/ 433 h 606"/>
                <a:gd name="T2" fmla="*/ 399 w 672"/>
                <a:gd name="T3" fmla="*/ 433 h 606"/>
                <a:gd name="T4" fmla="*/ 430 w 672"/>
                <a:gd name="T5" fmla="*/ 512 h 606"/>
                <a:gd name="T6" fmla="*/ 161 w 672"/>
                <a:gd name="T7" fmla="*/ 512 h 606"/>
                <a:gd name="T8" fmla="*/ 117 w 672"/>
                <a:gd name="T9" fmla="*/ 606 h 606"/>
                <a:gd name="T10" fmla="*/ 0 w 672"/>
                <a:gd name="T11" fmla="*/ 606 h 606"/>
                <a:gd name="T12" fmla="*/ 294 w 672"/>
                <a:gd name="T13" fmla="*/ 0 h 606"/>
                <a:gd name="T14" fmla="*/ 375 w 672"/>
                <a:gd name="T15" fmla="*/ 0 h 606"/>
                <a:gd name="T16" fmla="*/ 672 w 672"/>
                <a:gd name="T17" fmla="*/ 606 h 606"/>
                <a:gd name="T18" fmla="*/ 552 w 672"/>
                <a:gd name="T19" fmla="*/ 606 h 606"/>
                <a:gd name="T20" fmla="*/ 337 w 672"/>
                <a:gd name="T21" fmla="*/ 138 h 606"/>
                <a:gd name="T22" fmla="*/ 199 w 672"/>
                <a:gd name="T23" fmla="*/ 433 h 606"/>
                <a:gd name="T24" fmla="*/ 199 w 672"/>
                <a:gd name="T25" fmla="*/ 433 h 606"/>
                <a:gd name="T26" fmla="*/ 199 w 672"/>
                <a:gd name="T27" fmla="*/ 433 h 60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72"/>
                <a:gd name="T43" fmla="*/ 0 h 606"/>
                <a:gd name="T44" fmla="*/ 672 w 672"/>
                <a:gd name="T45" fmla="*/ 606 h 60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72" h="606">
                  <a:moveTo>
                    <a:pt x="199" y="433"/>
                  </a:moveTo>
                  <a:lnTo>
                    <a:pt x="399" y="433"/>
                  </a:lnTo>
                  <a:lnTo>
                    <a:pt x="430" y="512"/>
                  </a:lnTo>
                  <a:lnTo>
                    <a:pt x="161" y="512"/>
                  </a:lnTo>
                  <a:lnTo>
                    <a:pt x="117" y="606"/>
                  </a:lnTo>
                  <a:lnTo>
                    <a:pt x="0" y="606"/>
                  </a:lnTo>
                  <a:lnTo>
                    <a:pt x="294" y="0"/>
                  </a:lnTo>
                  <a:lnTo>
                    <a:pt x="375" y="0"/>
                  </a:lnTo>
                  <a:lnTo>
                    <a:pt x="672" y="606"/>
                  </a:lnTo>
                  <a:lnTo>
                    <a:pt x="552" y="606"/>
                  </a:lnTo>
                  <a:lnTo>
                    <a:pt x="337" y="138"/>
                  </a:lnTo>
                  <a:lnTo>
                    <a:pt x="199" y="4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4" name="Freeform 129"/>
            <p:cNvSpPr>
              <a:spLocks/>
            </p:cNvSpPr>
            <p:nvPr/>
          </p:nvSpPr>
          <p:spPr bwMode="black">
            <a:xfrm>
              <a:off x="4707" y="441"/>
              <a:ext cx="160" cy="144"/>
            </a:xfrm>
            <a:custGeom>
              <a:avLst/>
              <a:gdLst>
                <a:gd name="T0" fmla="*/ 199 w 672"/>
                <a:gd name="T1" fmla="*/ 430 h 600"/>
                <a:gd name="T2" fmla="*/ 399 w 672"/>
                <a:gd name="T3" fmla="*/ 430 h 600"/>
                <a:gd name="T4" fmla="*/ 434 w 672"/>
                <a:gd name="T5" fmla="*/ 507 h 600"/>
                <a:gd name="T6" fmla="*/ 165 w 672"/>
                <a:gd name="T7" fmla="*/ 507 h 600"/>
                <a:gd name="T8" fmla="*/ 122 w 672"/>
                <a:gd name="T9" fmla="*/ 600 h 600"/>
                <a:gd name="T10" fmla="*/ 0 w 672"/>
                <a:gd name="T11" fmla="*/ 600 h 600"/>
                <a:gd name="T12" fmla="*/ 298 w 672"/>
                <a:gd name="T13" fmla="*/ 0 h 600"/>
                <a:gd name="T14" fmla="*/ 380 w 672"/>
                <a:gd name="T15" fmla="*/ 0 h 600"/>
                <a:gd name="T16" fmla="*/ 672 w 672"/>
                <a:gd name="T17" fmla="*/ 600 h 600"/>
                <a:gd name="T18" fmla="*/ 555 w 672"/>
                <a:gd name="T19" fmla="*/ 600 h 600"/>
                <a:gd name="T20" fmla="*/ 337 w 672"/>
                <a:gd name="T21" fmla="*/ 135 h 600"/>
                <a:gd name="T22" fmla="*/ 199 w 672"/>
                <a:gd name="T23" fmla="*/ 430 h 600"/>
                <a:gd name="T24" fmla="*/ 199 w 672"/>
                <a:gd name="T25" fmla="*/ 430 h 600"/>
                <a:gd name="T26" fmla="*/ 199 w 672"/>
                <a:gd name="T27" fmla="*/ 430 h 60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72"/>
                <a:gd name="T43" fmla="*/ 0 h 600"/>
                <a:gd name="T44" fmla="*/ 672 w 672"/>
                <a:gd name="T45" fmla="*/ 600 h 60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72" h="600">
                  <a:moveTo>
                    <a:pt x="199" y="430"/>
                  </a:moveTo>
                  <a:lnTo>
                    <a:pt x="399" y="430"/>
                  </a:lnTo>
                  <a:lnTo>
                    <a:pt x="434" y="507"/>
                  </a:lnTo>
                  <a:lnTo>
                    <a:pt x="165" y="507"/>
                  </a:lnTo>
                  <a:lnTo>
                    <a:pt x="122" y="600"/>
                  </a:lnTo>
                  <a:lnTo>
                    <a:pt x="0" y="600"/>
                  </a:lnTo>
                  <a:lnTo>
                    <a:pt x="298" y="0"/>
                  </a:lnTo>
                  <a:lnTo>
                    <a:pt x="380" y="0"/>
                  </a:lnTo>
                  <a:lnTo>
                    <a:pt x="672" y="600"/>
                  </a:lnTo>
                  <a:lnTo>
                    <a:pt x="555" y="600"/>
                  </a:lnTo>
                  <a:lnTo>
                    <a:pt x="337" y="135"/>
                  </a:lnTo>
                  <a:lnTo>
                    <a:pt x="199" y="4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5" name="Freeform 130"/>
            <p:cNvSpPr>
              <a:spLocks/>
            </p:cNvSpPr>
            <p:nvPr/>
          </p:nvSpPr>
          <p:spPr bwMode="black">
            <a:xfrm>
              <a:off x="4975" y="441"/>
              <a:ext cx="162" cy="144"/>
            </a:xfrm>
            <a:custGeom>
              <a:avLst/>
              <a:gdLst>
                <a:gd name="T0" fmla="*/ 199 w 672"/>
                <a:gd name="T1" fmla="*/ 430 h 600"/>
                <a:gd name="T2" fmla="*/ 402 w 672"/>
                <a:gd name="T3" fmla="*/ 430 h 600"/>
                <a:gd name="T4" fmla="*/ 434 w 672"/>
                <a:gd name="T5" fmla="*/ 507 h 600"/>
                <a:gd name="T6" fmla="*/ 164 w 672"/>
                <a:gd name="T7" fmla="*/ 507 h 600"/>
                <a:gd name="T8" fmla="*/ 121 w 672"/>
                <a:gd name="T9" fmla="*/ 600 h 600"/>
                <a:gd name="T10" fmla="*/ 0 w 672"/>
                <a:gd name="T11" fmla="*/ 600 h 600"/>
                <a:gd name="T12" fmla="*/ 297 w 672"/>
                <a:gd name="T13" fmla="*/ 0 h 600"/>
                <a:gd name="T14" fmla="*/ 379 w 672"/>
                <a:gd name="T15" fmla="*/ 0 h 600"/>
                <a:gd name="T16" fmla="*/ 672 w 672"/>
                <a:gd name="T17" fmla="*/ 600 h 600"/>
                <a:gd name="T18" fmla="*/ 555 w 672"/>
                <a:gd name="T19" fmla="*/ 600 h 600"/>
                <a:gd name="T20" fmla="*/ 336 w 672"/>
                <a:gd name="T21" fmla="*/ 135 h 600"/>
                <a:gd name="T22" fmla="*/ 199 w 672"/>
                <a:gd name="T23" fmla="*/ 430 h 600"/>
                <a:gd name="T24" fmla="*/ 199 w 672"/>
                <a:gd name="T25" fmla="*/ 430 h 600"/>
                <a:gd name="T26" fmla="*/ 199 w 672"/>
                <a:gd name="T27" fmla="*/ 430 h 60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72"/>
                <a:gd name="T43" fmla="*/ 0 h 600"/>
                <a:gd name="T44" fmla="*/ 672 w 672"/>
                <a:gd name="T45" fmla="*/ 600 h 60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72" h="600">
                  <a:moveTo>
                    <a:pt x="199" y="430"/>
                  </a:moveTo>
                  <a:lnTo>
                    <a:pt x="402" y="430"/>
                  </a:lnTo>
                  <a:lnTo>
                    <a:pt x="434" y="507"/>
                  </a:lnTo>
                  <a:lnTo>
                    <a:pt x="164" y="507"/>
                  </a:lnTo>
                  <a:lnTo>
                    <a:pt x="121" y="600"/>
                  </a:lnTo>
                  <a:lnTo>
                    <a:pt x="0" y="600"/>
                  </a:lnTo>
                  <a:lnTo>
                    <a:pt x="297" y="0"/>
                  </a:lnTo>
                  <a:lnTo>
                    <a:pt x="379" y="0"/>
                  </a:lnTo>
                  <a:lnTo>
                    <a:pt x="672" y="600"/>
                  </a:lnTo>
                  <a:lnTo>
                    <a:pt x="555" y="600"/>
                  </a:lnTo>
                  <a:lnTo>
                    <a:pt x="336" y="135"/>
                  </a:lnTo>
                  <a:lnTo>
                    <a:pt x="199" y="4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6" name="Freeform 131"/>
            <p:cNvSpPr>
              <a:spLocks/>
            </p:cNvSpPr>
            <p:nvPr/>
          </p:nvSpPr>
          <p:spPr bwMode="black">
            <a:xfrm>
              <a:off x="4842" y="440"/>
              <a:ext cx="160" cy="145"/>
            </a:xfrm>
            <a:custGeom>
              <a:avLst/>
              <a:gdLst>
                <a:gd name="T0" fmla="*/ 0 w 666"/>
                <a:gd name="T1" fmla="*/ 0 h 606"/>
                <a:gd name="T2" fmla="*/ 291 w 666"/>
                <a:gd name="T3" fmla="*/ 606 h 606"/>
                <a:gd name="T4" fmla="*/ 298 w 666"/>
                <a:gd name="T5" fmla="*/ 606 h 606"/>
                <a:gd name="T6" fmla="*/ 369 w 666"/>
                <a:gd name="T7" fmla="*/ 606 h 606"/>
                <a:gd name="T8" fmla="*/ 376 w 666"/>
                <a:gd name="T9" fmla="*/ 606 h 606"/>
                <a:gd name="T10" fmla="*/ 666 w 666"/>
                <a:gd name="T11" fmla="*/ 0 h 606"/>
                <a:gd name="T12" fmla="*/ 550 w 666"/>
                <a:gd name="T13" fmla="*/ 0 h 606"/>
                <a:gd name="T14" fmla="*/ 334 w 666"/>
                <a:gd name="T15" fmla="*/ 477 h 606"/>
                <a:gd name="T16" fmla="*/ 117 w 666"/>
                <a:gd name="T17" fmla="*/ 0 h 606"/>
                <a:gd name="T18" fmla="*/ 0 w 666"/>
                <a:gd name="T19" fmla="*/ 0 h 606"/>
                <a:gd name="T20" fmla="*/ 0 w 666"/>
                <a:gd name="T21" fmla="*/ 0 h 606"/>
                <a:gd name="T22" fmla="*/ 0 w 666"/>
                <a:gd name="T23" fmla="*/ 0 h 60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6"/>
                <a:gd name="T37" fmla="*/ 0 h 606"/>
                <a:gd name="T38" fmla="*/ 666 w 666"/>
                <a:gd name="T39" fmla="*/ 606 h 60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6" h="606">
                  <a:moveTo>
                    <a:pt x="0" y="0"/>
                  </a:moveTo>
                  <a:lnTo>
                    <a:pt x="291" y="606"/>
                  </a:lnTo>
                  <a:lnTo>
                    <a:pt x="298" y="606"/>
                  </a:lnTo>
                  <a:lnTo>
                    <a:pt x="369" y="606"/>
                  </a:lnTo>
                  <a:lnTo>
                    <a:pt x="376" y="606"/>
                  </a:lnTo>
                  <a:lnTo>
                    <a:pt x="666" y="0"/>
                  </a:lnTo>
                  <a:lnTo>
                    <a:pt x="550" y="0"/>
                  </a:lnTo>
                  <a:lnTo>
                    <a:pt x="334" y="477"/>
                  </a:lnTo>
                  <a:lnTo>
                    <a:pt x="11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7" name="Freeform 132"/>
            <p:cNvSpPr>
              <a:spLocks/>
            </p:cNvSpPr>
            <p:nvPr/>
          </p:nvSpPr>
          <p:spPr bwMode="black">
            <a:xfrm>
              <a:off x="5113" y="440"/>
              <a:ext cx="159" cy="198"/>
            </a:xfrm>
            <a:custGeom>
              <a:avLst/>
              <a:gdLst>
                <a:gd name="T0" fmla="*/ 264 w 666"/>
                <a:gd name="T1" fmla="*/ 828 h 828"/>
                <a:gd name="T2" fmla="*/ 666 w 666"/>
                <a:gd name="T3" fmla="*/ 0 h 828"/>
                <a:gd name="T4" fmla="*/ 546 w 666"/>
                <a:gd name="T5" fmla="*/ 0 h 828"/>
                <a:gd name="T6" fmla="*/ 325 w 666"/>
                <a:gd name="T7" fmla="*/ 482 h 828"/>
                <a:gd name="T8" fmla="*/ 115 w 666"/>
                <a:gd name="T9" fmla="*/ 0 h 828"/>
                <a:gd name="T10" fmla="*/ 0 w 666"/>
                <a:gd name="T11" fmla="*/ 0 h 828"/>
                <a:gd name="T12" fmla="*/ 264 w 666"/>
                <a:gd name="T13" fmla="*/ 603 h 828"/>
                <a:gd name="T14" fmla="*/ 151 w 666"/>
                <a:gd name="T15" fmla="*/ 828 h 828"/>
                <a:gd name="T16" fmla="*/ 264 w 666"/>
                <a:gd name="T17" fmla="*/ 828 h 828"/>
                <a:gd name="T18" fmla="*/ 264 w 666"/>
                <a:gd name="T19" fmla="*/ 828 h 828"/>
                <a:gd name="T20" fmla="*/ 264 w 666"/>
                <a:gd name="T21" fmla="*/ 828 h 8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66"/>
                <a:gd name="T34" fmla="*/ 0 h 828"/>
                <a:gd name="T35" fmla="*/ 666 w 666"/>
                <a:gd name="T36" fmla="*/ 828 h 82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66" h="828">
                  <a:moveTo>
                    <a:pt x="264" y="828"/>
                  </a:moveTo>
                  <a:lnTo>
                    <a:pt x="666" y="0"/>
                  </a:lnTo>
                  <a:lnTo>
                    <a:pt x="546" y="0"/>
                  </a:lnTo>
                  <a:lnTo>
                    <a:pt x="325" y="482"/>
                  </a:lnTo>
                  <a:lnTo>
                    <a:pt x="115" y="0"/>
                  </a:lnTo>
                  <a:lnTo>
                    <a:pt x="0" y="0"/>
                  </a:lnTo>
                  <a:lnTo>
                    <a:pt x="264" y="603"/>
                  </a:lnTo>
                  <a:lnTo>
                    <a:pt x="151" y="828"/>
                  </a:lnTo>
                  <a:lnTo>
                    <a:pt x="264" y="82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820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34975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20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0" y="6537325"/>
            <a:ext cx="7620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A94597B-2A90-4F41-B948-841538029784}" type="datetime1">
              <a:rPr lang="en-US"/>
              <a:pPr>
                <a:defRPr/>
              </a:pPr>
              <a:t>4/27/2015</a:t>
            </a:fld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57200" y="6536333"/>
            <a:ext cx="4255943" cy="205184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>
                <a:solidFill>
                  <a:srgbClr val="8F8F8F"/>
                </a:solidFill>
                <a:latin typeface="+mn-lt"/>
              </a:rPr>
              <a:t>© </a:t>
            </a:r>
            <a:r>
              <a:rPr lang="en-US" sz="800" dirty="0" smtClean="0">
                <a:solidFill>
                  <a:srgbClr val="8F8F8F"/>
                </a:solidFill>
                <a:latin typeface="+mn-lt"/>
              </a:rPr>
              <a:t>2015 </a:t>
            </a:r>
            <a:r>
              <a:rPr lang="en-US" sz="800" dirty="0">
                <a:solidFill>
                  <a:srgbClr val="8F8F8F"/>
                </a:solidFill>
                <a:latin typeface="+mn-lt"/>
              </a:rPr>
              <a:t>Avaya </a:t>
            </a:r>
            <a:r>
              <a:rPr lang="en-US" sz="800" dirty="0" smtClean="0">
                <a:solidFill>
                  <a:srgbClr val="8F8F8F"/>
                </a:solidFill>
                <a:latin typeface="+mn-lt"/>
              </a:rPr>
              <a:t>Inc</a:t>
            </a:r>
            <a:r>
              <a:rPr lang="en-US" sz="800" dirty="0" smtClean="0">
                <a:solidFill>
                  <a:srgbClr val="8F8F8F"/>
                </a:solidFill>
              </a:rPr>
              <a:t>.</a:t>
            </a:r>
            <a:r>
              <a:rPr lang="en-US" sz="800" baseline="0" dirty="0" smtClean="0">
                <a:solidFill>
                  <a:srgbClr val="8F8F8F"/>
                </a:solidFill>
              </a:rPr>
              <a:t> All rights reserved</a:t>
            </a:r>
            <a:r>
              <a:rPr lang="en-US" sz="800" dirty="0" smtClean="0">
                <a:solidFill>
                  <a:srgbClr val="8F8F8F"/>
                </a:solidFill>
              </a:rPr>
              <a:t>. </a:t>
            </a:r>
            <a:r>
              <a:rPr lang="en-US" sz="800" b="0" dirty="0" smtClean="0">
                <a:solidFill>
                  <a:srgbClr val="8F8F8F"/>
                </a:solidFill>
              </a:rPr>
              <a:t>NDA Confidential, Use pursuant to your agreement.</a:t>
            </a:r>
            <a:endParaRPr lang="en-US" sz="800" dirty="0">
              <a:solidFill>
                <a:srgbClr val="8F8F8F"/>
              </a:solidFill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377238" y="6565900"/>
            <a:ext cx="309562" cy="2032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1438E190-EFFD-4C4E-A22F-1EEC1ECC4377}" type="slidenum">
              <a:rPr lang="en-US" sz="800">
                <a:solidFill>
                  <a:srgbClr val="8F8F8F"/>
                </a:solidFill>
                <a:latin typeface="+mn-lt"/>
              </a:rPr>
              <a:pPr algn="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800" dirty="0">
              <a:solidFill>
                <a:srgbClr val="8F8F8F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39" r:id="rId3"/>
    <p:sldLayoutId id="2147483757" r:id="rId4"/>
    <p:sldLayoutId id="2147483758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  <p:sldLayoutId id="2147483747" r:id="rId13"/>
    <p:sldLayoutId id="2147483748" r:id="rId14"/>
    <p:sldLayoutId id="2147483749" r:id="rId15"/>
    <p:sldLayoutId id="2147483750" r:id="rId16"/>
    <p:sldLayoutId id="2147483751" r:id="rId17"/>
    <p:sldLayoutId id="2147483752" r:id="rId18"/>
    <p:sldLayoutId id="2147483759" r:id="rId19"/>
    <p:sldLayoutId id="2147483753" r:id="rId20"/>
    <p:sldLayoutId id="2147483754" r:id="rId21"/>
  </p:sldLayoutIdLst>
  <p:transition spd="slow">
    <p:pull dir="ru"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9pPr>
    </p:titleStyle>
    <p:bodyStyle>
      <a:lvl1pPr marL="365125" indent="-365125" algn="l" rtl="0" eaLnBrk="1" fontAlgn="base" hangingPunct="1">
        <a:lnSpc>
          <a:spcPct val="90000"/>
        </a:lnSpc>
        <a:spcBef>
          <a:spcPts val="1200"/>
        </a:spcBef>
        <a:spcAft>
          <a:spcPct val="0"/>
        </a:spcAft>
        <a:buClr>
          <a:schemeClr val="accent1"/>
        </a:buClr>
        <a:buFont typeface="Webdings" pitchFamily="18" charset="2"/>
        <a:buChar char="4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800"/>
        </a:spcBef>
        <a:spcAft>
          <a:spcPct val="0"/>
        </a:spcAft>
        <a:buClr>
          <a:schemeClr val="accent2"/>
        </a:buClr>
        <a:buFont typeface="Arial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6963" indent="-228600" algn="l" rtl="0" eaLnBrk="1" fontAlgn="base" hangingPunct="1">
        <a:lnSpc>
          <a:spcPct val="90000"/>
        </a:lnSpc>
        <a:spcBef>
          <a:spcPts val="600"/>
        </a:spcBef>
        <a:spcAft>
          <a:spcPct val="0"/>
        </a:spcAft>
        <a:buClr>
          <a:schemeClr val="accent2"/>
        </a:buClr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462088" indent="-228600" algn="l" rtl="0" eaLnBrk="1" fontAlgn="base" hangingPunct="1">
        <a:lnSpc>
          <a:spcPct val="90000"/>
        </a:lnSpc>
        <a:spcBef>
          <a:spcPts val="600"/>
        </a:spcBef>
        <a:spcAft>
          <a:spcPct val="0"/>
        </a:spcAft>
        <a:buClr>
          <a:schemeClr val="accent2"/>
        </a:buClr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lnSpc>
          <a:spcPct val="90000"/>
        </a:lnSpc>
        <a:spcBef>
          <a:spcPts val="600"/>
        </a:spcBef>
        <a:spcAft>
          <a:spcPct val="0"/>
        </a:spcAft>
        <a:buClr>
          <a:schemeClr val="accent2"/>
        </a:buClr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19456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5603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2608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1143000" y="3372411"/>
            <a:ext cx="7696200" cy="1752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ts val="1200"/>
              </a:spcBef>
              <a:spcAft>
                <a:spcPts val="6000"/>
              </a:spcAft>
            </a:pPr>
            <a:endParaRPr lang="en-US" altLang="en-US" dirty="0" smtClean="0"/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1143000" y="4724400"/>
            <a:ext cx="6089650" cy="9906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  <a:p>
            <a:pPr eaLnBrk="1" hangingPunct="1">
              <a:spcBef>
                <a:spcPct val="0"/>
              </a:spcBef>
            </a:pPr>
            <a:r>
              <a:rPr lang="ru-RU" altLang="en-US" dirty="0" smtClean="0"/>
              <a:t>Март </a:t>
            </a:r>
            <a:r>
              <a:rPr lang="en-US" altLang="en-US" dirty="0" smtClean="0"/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xmlns="" val="772598190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368737" y="820984"/>
            <a:ext cx="1728192" cy="543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1" name="Picture 4" descr="C:\Users\katalinh.RADVISION\My Work\xt5000\xt5000_all.pn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6792029" y="1188318"/>
            <a:ext cx="1166646" cy="632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51188856"/>
              </p:ext>
            </p:extLst>
          </p:nvPr>
        </p:nvGraphicFramePr>
        <p:xfrm>
          <a:off x="104172" y="1818130"/>
          <a:ext cx="8878978" cy="4059076"/>
        </p:xfrm>
        <a:graphic>
          <a:graphicData uri="http://schemas.openxmlformats.org/drawingml/2006/table">
            <a:tbl>
              <a:tblPr/>
              <a:tblGrid>
                <a:gridCol w="1699126"/>
                <a:gridCol w="1045979"/>
                <a:gridCol w="873249"/>
                <a:gridCol w="1055576"/>
                <a:gridCol w="1055576"/>
                <a:gridCol w="1055576"/>
                <a:gridCol w="1043787"/>
                <a:gridCol w="1050109"/>
              </a:tblGrid>
              <a:tr h="52825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Функции</a:t>
                      </a:r>
                      <a:endParaRPr lang="it-IT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P/N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цена</a:t>
                      </a:r>
                      <a:endParaRPr lang="it-IT" sz="2000" dirty="0" smtClean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XT</a:t>
                      </a:r>
                      <a:r>
                        <a:rPr lang="it-IT" sz="2000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E 240</a:t>
                      </a:r>
                      <a:endParaRPr lang="it-IT" sz="2000" dirty="0" smtClean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XT4200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XT4300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XT5000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XT7100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354671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Full MCU4</a:t>
                      </a:r>
                      <a:endParaRPr lang="it-IT" sz="1800" b="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55111-00951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$5,620</a:t>
                      </a:r>
                      <a:endParaRPr lang="it-IT" sz="1400" b="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$</a:t>
                      </a:r>
                      <a:endParaRPr lang="it-IT" sz="1800" b="0" kern="1200" dirty="0" smtClean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rgbClr val="FF0000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</a:t>
                      </a:r>
                      <a:endParaRPr lang="it-IT" sz="1800" b="0" dirty="0" smtClean="0">
                        <a:solidFill>
                          <a:srgbClr val="FF0000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$</a:t>
                      </a:r>
                      <a:endParaRPr lang="it-IT" sz="18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$</a:t>
                      </a:r>
                      <a:endParaRPr lang="it-IT" sz="18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$</a:t>
                      </a:r>
                      <a:endParaRPr lang="it-IT" sz="18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3587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Full MCU9</a:t>
                      </a:r>
                      <a:endParaRPr lang="it-IT" sz="1800" b="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55111-00952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$9,350</a:t>
                      </a:r>
                      <a:endParaRPr lang="it-IT" sz="1400" b="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rgbClr val="FF0000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</a:t>
                      </a:r>
                      <a:endParaRPr lang="it-IT" sz="1800" b="0" dirty="0">
                        <a:solidFill>
                          <a:srgbClr val="FF0000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rgbClr val="FF0000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</a:t>
                      </a:r>
                      <a:endParaRPr lang="it-IT" sz="1800" b="0" dirty="0">
                        <a:solidFill>
                          <a:srgbClr val="FF0000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rgbClr val="FF0000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</a:t>
                      </a:r>
                      <a:endParaRPr lang="it-IT" sz="1800" b="0" dirty="0">
                        <a:solidFill>
                          <a:srgbClr val="FF0000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$</a:t>
                      </a:r>
                      <a:endParaRPr lang="it-IT" sz="18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$</a:t>
                      </a:r>
                      <a:endParaRPr lang="it-IT" sz="18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14951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Full SMB4</a:t>
                      </a:r>
                      <a:endParaRPr lang="it-IT" sz="1800" b="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55111-00941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$9,165</a:t>
                      </a:r>
                      <a:endParaRPr lang="it-IT" sz="1400" b="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$</a:t>
                      </a:r>
                      <a:endParaRPr lang="it-IT" sz="1800" b="0" kern="1200" dirty="0" smtClean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rgbClr val="FF0000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</a:t>
                      </a:r>
                      <a:endParaRPr lang="it-IT" sz="18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$</a:t>
                      </a:r>
                      <a:endParaRPr lang="it-IT" sz="18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$</a:t>
                      </a:r>
                      <a:endParaRPr lang="it-IT" sz="18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$</a:t>
                      </a:r>
                      <a:endParaRPr lang="it-IT" sz="18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14756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Full SMB9</a:t>
                      </a:r>
                      <a:endParaRPr lang="it-IT" sz="1800" b="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55111-00942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$14,665</a:t>
                      </a:r>
                      <a:endParaRPr lang="it-IT" sz="1400" b="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rgbClr val="FF0000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</a:t>
                      </a:r>
                      <a:endParaRPr lang="it-IT" sz="1800" b="0" dirty="0">
                        <a:solidFill>
                          <a:srgbClr val="FF0000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rgbClr val="FF0000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</a:t>
                      </a:r>
                      <a:endParaRPr lang="it-IT" sz="1800" b="0" dirty="0">
                        <a:solidFill>
                          <a:srgbClr val="FF0000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rgbClr val="FF0000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</a:t>
                      </a:r>
                      <a:endParaRPr lang="it-IT" sz="1800" b="0" dirty="0">
                        <a:solidFill>
                          <a:srgbClr val="FF0000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$</a:t>
                      </a:r>
                      <a:endParaRPr lang="it-IT" sz="18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$</a:t>
                      </a:r>
                      <a:endParaRPr lang="it-IT" sz="18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39961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Scopia Control</a:t>
                      </a:r>
                      <a:endParaRPr lang="it-IT" sz="1800" b="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55111-00917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$610</a:t>
                      </a:r>
                      <a:endParaRPr lang="it-IT" sz="1400" b="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$</a:t>
                      </a:r>
                      <a:endParaRPr lang="it-IT" sz="1800" b="0" kern="1200" dirty="0" smtClean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$</a:t>
                      </a:r>
                      <a:endParaRPr lang="it-IT" sz="18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$</a:t>
                      </a:r>
                      <a:endParaRPr lang="it-IT" sz="18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Включено</a:t>
                      </a:r>
                      <a:endParaRPr lang="it-IT" sz="18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Включено</a:t>
                      </a:r>
                      <a:endParaRPr lang="it-IT" sz="18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5876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й</a:t>
                      </a: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 LAN</a:t>
                      </a:r>
                      <a:endParaRPr lang="it-IT" sz="18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55111-00916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$244</a:t>
                      </a:r>
                      <a:endParaRPr lang="it-IT" sz="14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Включено</a:t>
                      </a:r>
                      <a:endParaRPr lang="it-IT" sz="14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$</a:t>
                      </a:r>
                      <a:endParaRPr lang="it-IT" sz="18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$</a:t>
                      </a:r>
                      <a:endParaRPr lang="it-IT" sz="18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Включено</a:t>
                      </a:r>
                      <a:endParaRPr lang="it-IT" sz="18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Включено</a:t>
                      </a:r>
                      <a:endParaRPr lang="it-IT" sz="18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39961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й</a:t>
                      </a: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экран</a:t>
                      </a:r>
                      <a:endParaRPr lang="it-IT" sz="18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55211-00914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$3,000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Включено</a:t>
                      </a:r>
                      <a:endParaRPr lang="it-IT" sz="1400" b="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Включено</a:t>
                      </a:r>
                      <a:endParaRPr lang="it-IT" sz="1400" b="0" kern="12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$</a:t>
                      </a:r>
                      <a:endParaRPr lang="it-IT" sz="1800" b="0" kern="1200" dirty="0" smtClean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Включено</a:t>
                      </a:r>
                      <a:endParaRPr lang="it-IT" sz="1800" b="0" kern="1200" dirty="0" smtClean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Включено</a:t>
                      </a:r>
                      <a:endParaRPr lang="it-IT" sz="1800" b="0" kern="1200" dirty="0" smtClean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39961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Активация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1080p</a:t>
                      </a:r>
                      <a:endParaRPr lang="it-IT" sz="18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55111-00937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$2,420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Включено</a:t>
                      </a:r>
                      <a:endParaRPr lang="it-IT" sz="1400" b="0" kern="12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NA</a:t>
                      </a:r>
                      <a:endParaRPr lang="it-IT" sz="18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Включено</a:t>
                      </a:r>
                      <a:endParaRPr lang="it-IT" sz="14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Включено</a:t>
                      </a:r>
                      <a:endParaRPr lang="it-IT" sz="1800" b="0" kern="1200" dirty="0" smtClean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Включено</a:t>
                      </a:r>
                      <a:endParaRPr lang="it-IT" sz="1800" b="0" kern="1200" dirty="0" smtClean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39961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USB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запись</a:t>
                      </a:r>
                      <a:endParaRPr lang="it-IT" sz="1800" b="0" kern="1200" dirty="0" smtClean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55111-00933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$1,210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$</a:t>
                      </a:r>
                      <a:endParaRPr lang="it-IT" sz="1800" b="0" kern="1200" dirty="0" smtClean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$</a:t>
                      </a:r>
                      <a:endParaRPr lang="it-IT" sz="18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$</a:t>
                      </a:r>
                      <a:endParaRPr lang="it-IT" sz="18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Включено</a:t>
                      </a:r>
                      <a:endParaRPr lang="it-IT" sz="1800" b="0" kern="1200" dirty="0" smtClean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Включено</a:t>
                      </a:r>
                      <a:endParaRPr lang="it-IT" sz="1800" b="0" kern="1200" dirty="0" smtClean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39961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Набор кодеков</a:t>
                      </a:r>
                      <a:endParaRPr lang="it-IT" sz="1600" b="0" kern="1200" dirty="0" smtClean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(G.728 &amp; G.729A)</a:t>
                      </a:r>
                      <a:endParaRPr lang="it-IT" sz="12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55111-00948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</a:rPr>
                        <a:t>$122</a:t>
                      </a:r>
                      <a:endParaRPr lang="it-IT" sz="14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$</a:t>
                      </a:r>
                      <a:endParaRPr lang="it-IT" sz="1800" b="0" kern="1200" dirty="0" smtClean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$</a:t>
                      </a:r>
                      <a:endParaRPr lang="it-IT" sz="18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$</a:t>
                      </a:r>
                      <a:endParaRPr lang="it-IT" sz="18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$</a:t>
                      </a:r>
                      <a:endParaRPr lang="it-IT" sz="18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Arial"/>
                          <a:sym typeface="Wingdings"/>
                        </a:rPr>
                        <a:t>$</a:t>
                      </a:r>
                      <a:endParaRPr lang="it-IT" sz="1800" b="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3696934" y="1024450"/>
            <a:ext cx="828005" cy="71024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5754324" y="1168060"/>
            <a:ext cx="1179876" cy="613286"/>
          </a:xfrm>
          <a:prstGeom prst="rect">
            <a:avLst/>
          </a:prstGeom>
        </p:spPr>
      </p:pic>
      <p:pic>
        <p:nvPicPr>
          <p:cNvPr id="15" name="Picture 14" descr="XT4200.gif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748272" y="1230637"/>
            <a:ext cx="1024475" cy="614187"/>
          </a:xfrm>
          <a:prstGeom prst="rect">
            <a:avLst/>
          </a:prstGeom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958675" y="1168060"/>
            <a:ext cx="1008655" cy="652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320720" y="475659"/>
            <a:ext cx="8229600" cy="8382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Scopia</a:t>
            </a:r>
            <a:r>
              <a:rPr lang="en-US" dirty="0" smtClean="0"/>
              <a:t> XT </a:t>
            </a:r>
            <a:r>
              <a:rPr lang="ru-RU" dirty="0" smtClean="0"/>
              <a:t>Портфолио</a:t>
            </a:r>
            <a:r>
              <a:rPr lang="en-US" dirty="0" smtClean="0"/>
              <a:t> </a:t>
            </a:r>
            <a:r>
              <a:rPr lang="ru-RU" dirty="0" smtClean="0"/>
              <a:t>Лицензии</a:t>
            </a:r>
            <a:r>
              <a:rPr lang="en-US" dirty="0" smtClean="0"/>
              <a:t> </a:t>
            </a:r>
            <a:r>
              <a:rPr lang="ru-RU" dirty="0" smtClean="0"/>
              <a:t>и</a:t>
            </a:r>
            <a:r>
              <a:rPr lang="en-US" dirty="0" smtClean="0"/>
              <a:t> </a:t>
            </a:r>
            <a:r>
              <a:rPr lang="ru-RU" dirty="0" smtClean="0"/>
              <a:t>Опции</a:t>
            </a:r>
            <a:r>
              <a:rPr lang="en-US" dirty="0" smtClean="0"/>
              <a:t> 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V8.3 FP2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330505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76875343"/>
              </p:ext>
            </p:extLst>
          </p:nvPr>
        </p:nvGraphicFramePr>
        <p:xfrm>
          <a:off x="-2" y="1071733"/>
          <a:ext cx="9144004" cy="5690108"/>
        </p:xfrm>
        <a:graphic>
          <a:graphicData uri="http://schemas.openxmlformats.org/drawingml/2006/table">
            <a:tbl>
              <a:tblPr/>
              <a:tblGrid>
                <a:gridCol w="1435397"/>
                <a:gridCol w="1602883"/>
                <a:gridCol w="1526431"/>
                <a:gridCol w="1526431"/>
                <a:gridCol w="1526431"/>
                <a:gridCol w="1526431"/>
              </a:tblGrid>
              <a:tr h="52825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Функция</a:t>
                      </a:r>
                      <a:endParaRPr lang="it-IT" sz="2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kern="120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XTE240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настольная</a:t>
                      </a:r>
                      <a:endParaRPr lang="it-IT" sz="1200" b="1" kern="12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XT4200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Малые переговорные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XT4300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Малые</a:t>
                      </a:r>
                      <a:r>
                        <a:rPr lang="it-IT" sz="120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/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Средние</a:t>
                      </a:r>
                      <a:r>
                        <a:rPr lang="it-IT" sz="120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перег.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XT5000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Средние</a:t>
                      </a:r>
                      <a:r>
                        <a:rPr lang="it-IT" sz="120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/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Большие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 залы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XT7100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Большие залы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354671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Видео</a:t>
                      </a:r>
                      <a:endParaRPr lang="it-IT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720</a:t>
                      </a: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p30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1080p30 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опция</a:t>
                      </a:r>
                      <a:endParaRPr lang="it-IT" sz="1200" kern="1200" dirty="0" smtClean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720p60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1080p60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  <a:sym typeface="Wingdings"/>
                        </a:rPr>
                        <a:t>1080p60</a:t>
                      </a:r>
                      <a:endParaRPr lang="it-IT" sz="2000" kern="1200" dirty="0" smtClean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  <a:sym typeface="Wingdings"/>
                        </a:rPr>
                        <a:t>1080p60</a:t>
                      </a:r>
                      <a:endParaRPr lang="it-IT" sz="2000" kern="1200" dirty="0" smtClean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32243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Микрофон</a:t>
                      </a:r>
                      <a:endParaRPr lang="it-IT" sz="16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Встроенный 180 град</a:t>
                      </a:r>
                      <a:endParaRPr lang="it-IT" sz="2000" kern="1200" dirty="0" smtClean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1-</a:t>
                      </a:r>
                      <a:r>
                        <a:rPr lang="ru-RU" sz="2000" kern="1200" dirty="0" err="1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направл</a:t>
                      </a:r>
                      <a:r>
                        <a:rPr lang="ru-RU" sz="2000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.</a:t>
                      </a:r>
                      <a:endParaRPr lang="it-IT" sz="2000" kern="1200" dirty="0" smtClean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3-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х напр. Опция</a:t>
                      </a:r>
                      <a:endParaRPr lang="it-IT" sz="1200" kern="1200" dirty="0" smtClean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1-</a:t>
                      </a:r>
                      <a:r>
                        <a:rPr lang="ru-RU" sz="2000" kern="1200" dirty="0" err="1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направл</a:t>
                      </a:r>
                      <a:r>
                        <a:rPr lang="ru-RU" sz="2000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.</a:t>
                      </a:r>
                      <a:endParaRPr lang="it-IT" sz="2000" kern="1200" dirty="0" smtClean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3-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х напр. Опция</a:t>
                      </a:r>
                      <a:endParaRPr lang="it-IT" sz="1200" kern="1200" dirty="0" smtClean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  <a:sym typeface="Wingdings"/>
                        </a:rPr>
                        <a:t>3-</a:t>
                      </a:r>
                      <a:r>
                        <a:rPr lang="ru-RU" sz="2000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  <a:sym typeface="Wingdings"/>
                        </a:rPr>
                        <a:t>х напр.</a:t>
                      </a:r>
                      <a:endParaRPr lang="en-US" sz="2000" kern="1200" dirty="0" smtClean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  <a:sym typeface="Wingding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+ 2</a:t>
                      </a:r>
                      <a:r>
                        <a:rPr lang="ru-RU" sz="1200" baseline="300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й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 3-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х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напр. Опция</a:t>
                      </a:r>
                      <a:endParaRPr lang="it-IT" sz="1200" dirty="0" smtClean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  <a:sym typeface="Wingdings"/>
                        </a:rPr>
                        <a:t>3-</a:t>
                      </a:r>
                      <a:r>
                        <a:rPr lang="ru-RU" sz="1800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  <a:sym typeface="Wingdings"/>
                        </a:rPr>
                        <a:t>х напр.</a:t>
                      </a:r>
                      <a:endParaRPr lang="en-US" sz="1800" kern="1200" dirty="0" smtClean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  <a:sym typeface="Wingding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+ 2</a:t>
                      </a:r>
                      <a:r>
                        <a:rPr lang="ru-RU" sz="1200" baseline="300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й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 3-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х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напр. Опция</a:t>
                      </a:r>
                      <a:endParaRPr lang="it-IT" sz="1200" dirty="0" smtClean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5674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Опция </a:t>
                      </a:r>
                      <a:r>
                        <a:rPr lang="it-IT" sz="160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MCU/SMB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Arial"/>
                          <a:sym typeface="Wingdings 2"/>
                        </a:rPr>
                        <a:t>4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Arial"/>
                          <a:sym typeface="Wingdings 2"/>
                        </a:rPr>
                        <a:t>@720p30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1080p30 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опция</a:t>
                      </a:r>
                      <a:endParaRPr lang="it-IT" sz="1200" kern="1200" dirty="0" smtClean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</a:t>
                      </a:r>
                      <a:endParaRPr lang="it-IT" sz="2000" b="1" dirty="0" smtClean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Arial"/>
                          <a:sym typeface="Wingdings 2"/>
                        </a:rPr>
                        <a:t>4@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Arial"/>
                          <a:sym typeface="Wingdings 2"/>
                        </a:rPr>
                        <a:t>1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Arial"/>
                          <a:sym typeface="Wingdings 2"/>
                        </a:rPr>
                        <a:t>080p30</a:t>
                      </a:r>
                      <a:endParaRPr lang="en-US" sz="2000" b="0" kern="1200" dirty="0" smtClean="0">
                        <a:solidFill>
                          <a:schemeClr val="tx1"/>
                        </a:solidFill>
                        <a:latin typeface="Calibri" pitchFamily="34" charset="0"/>
                        <a:ea typeface="Times New Roman"/>
                        <a:cs typeface="Arial"/>
                        <a:sym typeface="Wingdings 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Arial"/>
                          <a:sym typeface="Wingdings 2"/>
                        </a:rPr>
                        <a:t>4/9@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Arial"/>
                          <a:sym typeface="Wingdings 2"/>
                        </a:rPr>
                        <a:t>1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Arial"/>
                          <a:sym typeface="Wingdings 2"/>
                        </a:rPr>
                        <a:t>080p30</a:t>
                      </a:r>
                      <a:endParaRPr lang="it-IT" sz="2000" b="0" kern="1200" dirty="0" smtClean="0">
                        <a:solidFill>
                          <a:schemeClr val="tx1"/>
                        </a:solidFill>
                        <a:latin typeface="Calibri" pitchFamily="34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Arial"/>
                          <a:sym typeface="Wingdings 2"/>
                        </a:rPr>
                        <a:t>4/9@1080p30</a:t>
                      </a:r>
                      <a:endParaRPr lang="it-IT" sz="2000" b="0" kern="1200" dirty="0" smtClean="0">
                        <a:solidFill>
                          <a:schemeClr val="tx1"/>
                        </a:solidFill>
                        <a:latin typeface="Calibri" pitchFamily="34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39961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Оптич</a:t>
                      </a:r>
                      <a:r>
                        <a:rPr lang="en-US" sz="1600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/</a:t>
                      </a:r>
                      <a:r>
                        <a:rPr lang="ru-RU" sz="1600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общий</a:t>
                      </a:r>
                      <a:r>
                        <a:rPr lang="en-US" sz="1600" baseline="0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600" baseline="0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Зум</a:t>
                      </a:r>
                      <a:endParaRPr lang="it-IT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Arial"/>
                          <a:sym typeface="Wingdings 2"/>
                        </a:rPr>
                        <a:t>1,8 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  <a:sym typeface="Wingdings 2"/>
                        </a:rPr>
                        <a:t>цифровой</a:t>
                      </a:r>
                      <a:endParaRPr lang="it-IT" sz="1200" kern="1200" dirty="0" smtClean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  <a:sym typeface="Wingdings 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5x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40x optional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5x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15x optional</a:t>
                      </a:r>
                      <a:endParaRPr lang="it-IT" sz="1100" dirty="0" smtClean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10x/40x</a:t>
                      </a:r>
                      <a:endParaRPr lang="it-IT" sz="2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10x/40x</a:t>
                      </a:r>
                      <a:endParaRPr lang="it-IT" sz="2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399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Поддержка </a:t>
                      </a:r>
                      <a:r>
                        <a:rPr lang="it-IT" sz="1600" kern="1200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H.265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</a:t>
                      </a:r>
                      <a:endParaRPr lang="it-IT" sz="2000" kern="1200" dirty="0" smtClean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</a:t>
                      </a:r>
                      <a:endParaRPr lang="it-IT" sz="2000" kern="1200" dirty="0" smtClean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</a:t>
                      </a:r>
                      <a:endParaRPr lang="it-IT" sz="2000" dirty="0" smtClean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</a:t>
                      </a:r>
                      <a:endParaRPr lang="it-IT" sz="2000" b="1" dirty="0" smtClean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kern="120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</a:t>
                      </a:r>
                      <a:endParaRPr lang="it-IT" sz="2000" b="1" kern="1200" dirty="0" smtClean="0">
                        <a:solidFill>
                          <a:srgbClr val="00B05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399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HDMI </a:t>
                      </a:r>
                      <a:r>
                        <a:rPr lang="ru-RU" sz="1600" kern="1200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входы</a:t>
                      </a:r>
                      <a:endParaRPr lang="it-IT" sz="1600" kern="1200" dirty="0" smtClean="0">
                        <a:solidFill>
                          <a:srgbClr val="FFFFFF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1</a:t>
                      </a:r>
                      <a:endParaRPr lang="it-IT" sz="2000" kern="1200" dirty="0" smtClean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1 (+3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опция</a:t>
                      </a:r>
                      <a:r>
                        <a:rPr lang="it-IT" sz="20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2 (+3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опция</a:t>
                      </a:r>
                      <a:r>
                        <a:rPr lang="it-IT" sz="20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)</a:t>
                      </a:r>
                      <a:endParaRPr lang="it-IT" sz="2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5892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Запись</a:t>
                      </a:r>
                      <a:endParaRPr lang="it-IT" sz="1600" kern="1200" dirty="0" smtClean="0">
                        <a:solidFill>
                          <a:srgbClr val="FFFFFF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Опция</a:t>
                      </a:r>
                      <a:endParaRPr lang="it-IT" sz="1400" b="0" kern="1200" dirty="0" smtClean="0">
                        <a:solidFill>
                          <a:srgbClr val="00B050"/>
                        </a:solidFill>
                        <a:latin typeface="+mn-lt"/>
                        <a:ea typeface="Times New Roman"/>
                        <a:cs typeface="Arial"/>
                        <a:sym typeface="Wingding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Опция</a:t>
                      </a:r>
                      <a:endParaRPr lang="it-IT" sz="2000" kern="1200" dirty="0" smtClean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Опция</a:t>
                      </a:r>
                      <a:endParaRPr lang="it-IT" sz="2000" kern="1200" dirty="0" smtClean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kern="120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</a:t>
                      </a:r>
                      <a:endParaRPr lang="it-IT" sz="2000" b="1" kern="1200" dirty="0" smtClean="0">
                        <a:solidFill>
                          <a:srgbClr val="00B05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kern="120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</a:t>
                      </a:r>
                      <a:endParaRPr lang="it-IT" sz="2000" b="1" kern="1200" dirty="0" smtClean="0">
                        <a:solidFill>
                          <a:srgbClr val="00B05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5892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kern="1200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Scopia Control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Опция</a:t>
                      </a:r>
                      <a:endParaRPr lang="it-IT" sz="1400" b="0" kern="1200" dirty="0" smtClean="0">
                        <a:solidFill>
                          <a:srgbClr val="00B050"/>
                        </a:solidFill>
                        <a:latin typeface="+mn-lt"/>
                        <a:ea typeface="Times New Roman"/>
                        <a:cs typeface="Arial"/>
                        <a:sym typeface="Wingding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Опция</a:t>
                      </a:r>
                      <a:endParaRPr lang="it-IT" sz="2000" kern="1200" dirty="0" smtClean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Опция</a:t>
                      </a:r>
                      <a:endParaRPr lang="it-IT" sz="2000" kern="1200" dirty="0" smtClean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kern="120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</a:t>
                      </a:r>
                      <a:endParaRPr lang="it-IT" sz="2000" b="1" kern="1200" dirty="0" smtClean="0">
                        <a:solidFill>
                          <a:srgbClr val="00B05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kern="120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</a:t>
                      </a:r>
                      <a:endParaRPr lang="it-IT" sz="2000" b="1" kern="1200" dirty="0" smtClean="0">
                        <a:solidFill>
                          <a:srgbClr val="00B05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5892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kern="1200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ru-RU" sz="1600" kern="1200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й</a:t>
                      </a:r>
                      <a:r>
                        <a:rPr lang="it-IT" sz="1600" kern="1200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 LAN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kern="120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</a:t>
                      </a:r>
                      <a:endParaRPr lang="it-IT" sz="2000" b="1" kern="1200" dirty="0" smtClean="0">
                        <a:solidFill>
                          <a:srgbClr val="00B05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Опция</a:t>
                      </a:r>
                      <a:endParaRPr lang="it-IT" sz="2000" kern="1200" dirty="0" smtClean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Опция</a:t>
                      </a:r>
                      <a:endParaRPr lang="it-IT" sz="2000" kern="1200" dirty="0" smtClean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kern="120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</a:t>
                      </a:r>
                      <a:endParaRPr lang="it-IT" sz="2000" b="1" kern="1200" dirty="0" smtClean="0">
                        <a:solidFill>
                          <a:srgbClr val="00B05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kern="120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</a:t>
                      </a:r>
                      <a:endParaRPr lang="it-IT" sz="2000" b="1" kern="1200" dirty="0" smtClean="0">
                        <a:solidFill>
                          <a:srgbClr val="00B05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5892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kern="1200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ru-RU" sz="1600" kern="1200" dirty="0" err="1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й</a:t>
                      </a:r>
                      <a:r>
                        <a:rPr lang="it-IT" sz="1600" kern="1200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HD</a:t>
                      </a:r>
                      <a:r>
                        <a:rPr lang="en-US" sz="1600" kern="1200" baseline="0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Выход</a:t>
                      </a:r>
                      <a:r>
                        <a:rPr lang="it-IT" sz="1600" kern="1200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it-IT" sz="1600" kern="1200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(DV</a:t>
                      </a:r>
                      <a:r>
                        <a:rPr lang="en-US" sz="1600" kern="1200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I</a:t>
                      </a:r>
                      <a:r>
                        <a:rPr lang="it-IT" sz="1600" kern="1200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kern="120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</a:t>
                      </a:r>
                      <a:endParaRPr lang="it-IT" sz="2000" b="1" kern="1200" dirty="0" smtClean="0">
                        <a:solidFill>
                          <a:srgbClr val="00B05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kern="120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</a:t>
                      </a:r>
                      <a:endParaRPr lang="it-IT" sz="2000" b="1" kern="1200" dirty="0" smtClean="0">
                        <a:solidFill>
                          <a:srgbClr val="00B05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Опция</a:t>
                      </a:r>
                      <a:endParaRPr lang="it-IT" sz="1400" kern="1200" dirty="0" smtClean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kern="120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</a:t>
                      </a:r>
                      <a:endParaRPr lang="it-IT" sz="2000" b="1" kern="1200" dirty="0" smtClean="0">
                        <a:solidFill>
                          <a:srgbClr val="00B05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kern="1200" dirty="0" smtClean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Arial"/>
                          <a:sym typeface="Wingdings"/>
                        </a:rPr>
                        <a:t></a:t>
                      </a:r>
                      <a:endParaRPr lang="it-IT" sz="2000" b="1" kern="1200" dirty="0" smtClean="0">
                        <a:solidFill>
                          <a:srgbClr val="00B05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16" name="Title 1"/>
          <p:cNvSpPr txBox="1">
            <a:spLocks/>
          </p:cNvSpPr>
          <p:nvPr/>
        </p:nvSpPr>
        <p:spPr>
          <a:xfrm>
            <a:off x="320720" y="475659"/>
            <a:ext cx="8229600" cy="8382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Scopia</a:t>
            </a:r>
            <a:r>
              <a:rPr lang="en-US" dirty="0" smtClean="0"/>
              <a:t> XT Room System Portfolio</a:t>
            </a:r>
          </a:p>
        </p:txBody>
      </p:sp>
    </p:spTree>
    <p:extLst>
      <p:ext uri="{BB962C8B-B14F-4D97-AF65-F5344CB8AC3E}">
        <p14:creationId xmlns:p14="http://schemas.microsoft.com/office/powerpoint/2010/main" xmlns="" val="1062938430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Avaya_PowerPoint_Presentation_Template_which_include_Public_Information_for_Office_2007">
  <a:themeElements>
    <a:clrScheme name="Office">
      <a:dk1>
        <a:srgbClr val="323232"/>
      </a:dk1>
      <a:lt1>
        <a:sysClr val="window" lastClr="FFFFFF"/>
      </a:lt1>
      <a:dk2>
        <a:srgbClr val="000000"/>
      </a:dk2>
      <a:lt2>
        <a:srgbClr val="DDDDDD"/>
      </a:lt2>
      <a:accent1>
        <a:srgbClr val="CC0000"/>
      </a:accent1>
      <a:accent2>
        <a:srgbClr val="A9A9A9"/>
      </a:accent2>
      <a:accent3>
        <a:srgbClr val="7EAEDF"/>
      </a:accent3>
      <a:accent4>
        <a:srgbClr val="FAA145"/>
      </a:accent4>
      <a:accent5>
        <a:srgbClr val="B7E349"/>
      </a:accent5>
      <a:accent6>
        <a:srgbClr val="5AC5D4"/>
      </a:accent6>
      <a:hlink>
        <a:srgbClr val="7EAEDF"/>
      </a:hlink>
      <a:folHlink>
        <a:srgbClr val="FAA14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9050">
          <a:solidFill>
            <a:schemeClr val="accent1"/>
          </a:solidFill>
          <a:miter lim="800000"/>
        </a:ln>
      </a:spPr>
      <a:bodyPr rtlCol="0" anchor="ctr"/>
      <a:lstStyle>
        <a:defPPr algn="ctr">
          <a:lnSpc>
            <a:spcPct val="90000"/>
          </a:lnSpc>
          <a:defRPr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accent2"/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>
          <a:lnSpc>
            <a:spcPct val="90000"/>
          </a:lnSpc>
          <a:defRPr smtClean="0"/>
        </a:defPPr>
      </a:lstStyle>
    </a:txDef>
  </a:objectDefaults>
  <a:extraClrSchemeLst/>
  <a:custClrLst>
    <a:custClr name="Custom Color 1">
      <a:srgbClr val="98050E"/>
    </a:custClr>
    <a:custClr name="Custom Color 2">
      <a:srgbClr val="610206"/>
    </a:custClr>
    <a:custClr name="Custom Color 3">
      <a:srgbClr val="646464"/>
    </a:custClr>
    <a:custClr name="Custom Color 4">
      <a:srgbClr val="323232"/>
    </a:custClr>
    <a:custClr name="Custom Color 5">
      <a:srgbClr val="4B80B6"/>
    </a:custClr>
    <a:custClr name="Custom Color 6">
      <a:srgbClr val="325887"/>
    </a:custClr>
    <a:custClr name="Custom Color 7">
      <a:srgbClr val="D55D21"/>
    </a:custClr>
    <a:custClr name="Custom Color 8">
      <a:srgbClr val="8F3C0F"/>
    </a:custClr>
    <a:custClr name="Custom Color 9">
      <a:srgbClr val="87A239"/>
    </a:custClr>
    <a:custClr name="Custom Color 10">
      <a:srgbClr val="576820"/>
    </a:custClr>
    <a:custClr name="Custom Color 11">
      <a:srgbClr val="279199"/>
    </a:custClr>
    <a:custClr name="Custom Color 12">
      <a:srgbClr val="15535A"/>
    </a:custClr>
  </a:custClrLst>
</a:theme>
</file>

<file path=ppt/theme/theme2.xml><?xml version="1.0" encoding="utf-8"?>
<a:theme xmlns:a="http://schemas.openxmlformats.org/drawingml/2006/main" name="Office Theme">
  <a:themeElements>
    <a:clrScheme name="Avaya">
      <a:dk1>
        <a:srgbClr val="323232"/>
      </a:dk1>
      <a:lt1>
        <a:sysClr val="window" lastClr="FFFFFF"/>
      </a:lt1>
      <a:dk2>
        <a:srgbClr val="000000"/>
      </a:dk2>
      <a:lt2>
        <a:srgbClr val="DDDDDD"/>
      </a:lt2>
      <a:accent1>
        <a:srgbClr val="CC0000"/>
      </a:accent1>
      <a:accent2>
        <a:srgbClr val="A9A9A9"/>
      </a:accent2>
      <a:accent3>
        <a:srgbClr val="7EAEDF"/>
      </a:accent3>
      <a:accent4>
        <a:srgbClr val="FAA145"/>
      </a:accent4>
      <a:accent5>
        <a:srgbClr val="B7E349"/>
      </a:accent5>
      <a:accent6>
        <a:srgbClr val="5AC5D4"/>
      </a:accent6>
      <a:hlink>
        <a:srgbClr val="7EAEDF"/>
      </a:hlink>
      <a:folHlink>
        <a:srgbClr val="FAA14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Avaya">
      <a:dk1>
        <a:srgbClr val="323232"/>
      </a:dk1>
      <a:lt1>
        <a:sysClr val="window" lastClr="FFFFFF"/>
      </a:lt1>
      <a:dk2>
        <a:srgbClr val="000000"/>
      </a:dk2>
      <a:lt2>
        <a:srgbClr val="DDDDDD"/>
      </a:lt2>
      <a:accent1>
        <a:srgbClr val="CC0000"/>
      </a:accent1>
      <a:accent2>
        <a:srgbClr val="A9A9A9"/>
      </a:accent2>
      <a:accent3>
        <a:srgbClr val="7EAEDF"/>
      </a:accent3>
      <a:accent4>
        <a:srgbClr val="FAA145"/>
      </a:accent4>
      <a:accent5>
        <a:srgbClr val="B7E349"/>
      </a:accent5>
      <a:accent6>
        <a:srgbClr val="5AC5D4"/>
      </a:accent6>
      <a:hlink>
        <a:srgbClr val="7EAEDF"/>
      </a:hlink>
      <a:folHlink>
        <a:srgbClr val="FAA14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Avaya_PowerPoint_Presentation_Template_which_include_Public_Information_for_Office_2007</Template>
  <TotalTime>0</TotalTime>
  <Words>577</Words>
  <Application>Microsoft Office PowerPoint</Application>
  <PresentationFormat>Экран (4:3)</PresentationFormat>
  <Paragraphs>187</Paragraphs>
  <Slides>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Avaya_PowerPoint_Presentation_Template_which_include_Public_Information_for_Office_2007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6</cp:revision>
  <dcterms:created xsi:type="dcterms:W3CDTF">2014-11-24T20:06:56Z</dcterms:created>
  <dcterms:modified xsi:type="dcterms:W3CDTF">2015-04-27T12:40:45Z</dcterms:modified>
</cp:coreProperties>
</file>